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Abril Fatface"/>
      <p:regular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i54ZAZxQ4U/6SynVcxWDeuG+lx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OpenSans-regular.fntdata"/><Relationship Id="rId14" Type="http://schemas.openxmlformats.org/officeDocument/2006/relationships/font" Target="fonts/AbrilFatface-regular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6386994b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26386994b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26386994bf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386994bf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6386994bf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26386994bf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7756fcff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7756fcff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27756fcff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/>
          <p:nvPr>
            <p:ph type="ctrTitle"/>
          </p:nvPr>
        </p:nvSpPr>
        <p:spPr>
          <a:xfrm>
            <a:off x="841248" y="663960"/>
            <a:ext cx="9456049" cy="3594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bril Fatface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" type="subTitle"/>
          </p:nvPr>
        </p:nvSpPr>
        <p:spPr>
          <a:xfrm>
            <a:off x="841248" y="4667581"/>
            <a:ext cx="9456049" cy="11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2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12"/>
          <p:cNvCxnSpPr/>
          <p:nvPr/>
        </p:nvCxnSpPr>
        <p:spPr>
          <a:xfrm>
            <a:off x="360154" y="4495800"/>
            <a:ext cx="1037563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841249" y="552782"/>
            <a:ext cx="4608576" cy="2569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/>
          <p:nvPr>
            <p:ph idx="2" type="pic"/>
          </p:nvPr>
        </p:nvSpPr>
        <p:spPr>
          <a:xfrm>
            <a:off x="5825952" y="552783"/>
            <a:ext cx="4663440" cy="530826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841249" y="3300984"/>
            <a:ext cx="4608576" cy="2569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 rot="5400000">
            <a:off x="3712056" y="-774609"/>
            <a:ext cx="3747384" cy="9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 rot="5400000">
            <a:off x="6537410" y="1889696"/>
            <a:ext cx="5294720" cy="2620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 rot="5400000">
            <a:off x="1592418" y="-201436"/>
            <a:ext cx="5294720" cy="6803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ctrTitle"/>
          </p:nvPr>
        </p:nvSpPr>
        <p:spPr>
          <a:xfrm>
            <a:off x="841248" y="663960"/>
            <a:ext cx="9456049" cy="3594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bril Fatface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841248" y="4667581"/>
            <a:ext cx="9456049" cy="11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11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11"/>
          <p:cNvCxnSpPr/>
          <p:nvPr/>
        </p:nvCxnSpPr>
        <p:spPr>
          <a:xfrm>
            <a:off x="360154" y="4495800"/>
            <a:ext cx="1037563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841249" y="552782"/>
            <a:ext cx="9538428" cy="3714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bril Fatface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" type="body"/>
          </p:nvPr>
        </p:nvSpPr>
        <p:spPr>
          <a:xfrm>
            <a:off x="841249" y="4672584"/>
            <a:ext cx="9538428" cy="1143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14"/>
          <p:cNvCxnSpPr/>
          <p:nvPr/>
        </p:nvCxnSpPr>
        <p:spPr>
          <a:xfrm>
            <a:off x="360154" y="4495800"/>
            <a:ext cx="1037563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41248" y="552783"/>
            <a:ext cx="9683871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841248" y="2108362"/>
            <a:ext cx="4507926" cy="3721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5699171" y="2108362"/>
            <a:ext cx="4825948" cy="3721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" name="Google Shape;61;p15"/>
          <p:cNvCxnSpPr/>
          <p:nvPr/>
        </p:nvCxnSpPr>
        <p:spPr>
          <a:xfrm>
            <a:off x="375523" y="2004012"/>
            <a:ext cx="1037563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" name="Google Shape;62;p15"/>
          <p:cNvCxnSpPr/>
          <p:nvPr/>
        </p:nvCxnSpPr>
        <p:spPr>
          <a:xfrm>
            <a:off x="5563342" y="2004012"/>
            <a:ext cx="0" cy="404869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841248" y="557784"/>
            <a:ext cx="94395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41248" y="2114185"/>
            <a:ext cx="4438887" cy="693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841248" y="2900451"/>
            <a:ext cx="4438887" cy="302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3" type="body"/>
          </p:nvPr>
        </p:nvSpPr>
        <p:spPr>
          <a:xfrm>
            <a:off x="5795090" y="2114185"/>
            <a:ext cx="4485728" cy="6937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16"/>
          <p:cNvSpPr txBox="1"/>
          <p:nvPr>
            <p:ph idx="4" type="body"/>
          </p:nvPr>
        </p:nvSpPr>
        <p:spPr>
          <a:xfrm>
            <a:off x="5795090" y="2900451"/>
            <a:ext cx="4485730" cy="302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16"/>
          <p:cNvCxnSpPr/>
          <p:nvPr/>
        </p:nvCxnSpPr>
        <p:spPr>
          <a:xfrm>
            <a:off x="375523" y="2004012"/>
            <a:ext cx="1037563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" name="Google Shape;73;p16"/>
          <p:cNvCxnSpPr/>
          <p:nvPr/>
        </p:nvCxnSpPr>
        <p:spPr>
          <a:xfrm>
            <a:off x="5563342" y="2004012"/>
            <a:ext cx="0" cy="404869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841248" y="549283"/>
            <a:ext cx="4603963" cy="2572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5870796" y="549283"/>
            <a:ext cx="4455517" cy="531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841248" y="3296498"/>
            <a:ext cx="4603963" cy="2572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bril Fatface"/>
              <a:buNone/>
              <a:defRPr b="0" i="0" sz="44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0"/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" name="Google Shape;16;p10"/>
          <p:cNvCxnSpPr/>
          <p:nvPr/>
        </p:nvCxnSpPr>
        <p:spPr>
          <a:xfrm>
            <a:off x="10748698" y="334928"/>
            <a:ext cx="0" cy="618814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10"/>
          <p:cNvCxnSpPr/>
          <p:nvPr/>
        </p:nvCxnSpPr>
        <p:spPr>
          <a:xfrm>
            <a:off x="373060" y="6047437"/>
            <a:ext cx="1037563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0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10" type="dt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11" type="ftr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9"/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" name="Google Shape;32;p9"/>
          <p:cNvCxnSpPr/>
          <p:nvPr/>
        </p:nvCxnSpPr>
        <p:spPr>
          <a:xfrm>
            <a:off x="10748698" y="334928"/>
            <a:ext cx="0" cy="6188146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9"/>
          <p:cNvCxnSpPr/>
          <p:nvPr/>
        </p:nvCxnSpPr>
        <p:spPr>
          <a:xfrm>
            <a:off x="373060" y="6047437"/>
            <a:ext cx="10375638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jaLD7TV3Lu44Fy1_omRbJeSQqhkgoLt-/view" TargetMode="External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4.png"/><Relationship Id="rId10" Type="http://schemas.openxmlformats.org/officeDocument/2006/relationships/image" Target="../media/image8.png"/><Relationship Id="rId13" Type="http://schemas.openxmlformats.org/officeDocument/2006/relationships/image" Target="../media/image3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27.gif"/><Relationship Id="rId15" Type="http://schemas.openxmlformats.org/officeDocument/2006/relationships/image" Target="../media/image14.gif"/><Relationship Id="rId14" Type="http://schemas.openxmlformats.org/officeDocument/2006/relationships/image" Target="../media/image3.png"/><Relationship Id="rId17" Type="http://schemas.openxmlformats.org/officeDocument/2006/relationships/image" Target="../media/image11.png"/><Relationship Id="rId16" Type="http://schemas.openxmlformats.org/officeDocument/2006/relationships/image" Target="../media/image12.png"/><Relationship Id="rId5" Type="http://schemas.openxmlformats.org/officeDocument/2006/relationships/image" Target="../media/image5.png"/><Relationship Id="rId19" Type="http://schemas.openxmlformats.org/officeDocument/2006/relationships/image" Target="../media/image25.gif"/><Relationship Id="rId6" Type="http://schemas.openxmlformats.org/officeDocument/2006/relationships/image" Target="../media/image7.png"/><Relationship Id="rId18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2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UP378KFFzIDs93gr29Us8Ov3JPuJJxKD/view" TargetMode="External"/><Relationship Id="rId4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gif"/><Relationship Id="rId4" Type="http://schemas.openxmlformats.org/officeDocument/2006/relationships/image" Target="../media/image29.gif"/><Relationship Id="rId5" Type="http://schemas.openxmlformats.org/officeDocument/2006/relationships/image" Target="../media/image28.gif"/><Relationship Id="rId6" Type="http://schemas.openxmlformats.org/officeDocument/2006/relationships/image" Target="../media/image3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1"/>
          <p:cNvPicPr preferRelativeResize="0"/>
          <p:nvPr/>
        </p:nvPicPr>
        <p:blipFill rotWithShape="1">
          <a:blip r:embed="rId3">
            <a:alphaModFix amt="40000"/>
          </a:blip>
          <a:srcRect b="-1" l="0" r="-1" t="20475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"/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"/>
          <p:cNvSpPr txBox="1"/>
          <p:nvPr>
            <p:ph type="ctrTitle"/>
          </p:nvPr>
        </p:nvSpPr>
        <p:spPr>
          <a:xfrm>
            <a:off x="4254000" y="2149130"/>
            <a:ext cx="6088800" cy="2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bril Fatface"/>
              <a:buNone/>
            </a:pPr>
            <a:r>
              <a:rPr lang="en-US">
                <a:solidFill>
                  <a:srgbClr val="FFFFFF"/>
                </a:solidFill>
              </a:rPr>
              <a:t>SwarmNet 3D Implementation</a:t>
            </a:r>
            <a:endParaRPr/>
          </a:p>
        </p:txBody>
      </p:sp>
      <p:cxnSp>
        <p:nvCxnSpPr>
          <p:cNvPr id="118" name="Google Shape;118;p1"/>
          <p:cNvCxnSpPr/>
          <p:nvPr/>
        </p:nvCxnSpPr>
        <p:spPr>
          <a:xfrm>
            <a:off x="373060" y="6047437"/>
            <a:ext cx="10375638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1"/>
          <p:cNvCxnSpPr/>
          <p:nvPr/>
        </p:nvCxnSpPr>
        <p:spPr>
          <a:xfrm rot="10800000">
            <a:off x="3848100" y="334928"/>
            <a:ext cx="0" cy="5712509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1"/>
          <p:cNvCxnSpPr/>
          <p:nvPr/>
        </p:nvCxnSpPr>
        <p:spPr>
          <a:xfrm>
            <a:off x="10748698" y="334928"/>
            <a:ext cx="0" cy="6188146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1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pen Sans"/>
              <a:buNone/>
            </a:pPr>
            <a:fld id="{00000000-1234-1234-1234-123412341234}" type="slidenum">
              <a:rPr b="1" i="0" lang="en-US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i="0" sz="3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6386994bf_0_7"/>
          <p:cNvSpPr txBox="1"/>
          <p:nvPr>
            <p:ph type="title"/>
          </p:nvPr>
        </p:nvSpPr>
        <p:spPr>
          <a:xfrm>
            <a:off x="841249" y="810563"/>
            <a:ext cx="3426600" cy="4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</a:pPr>
            <a:r>
              <a:rPr lang="en-US"/>
              <a:t>Recall the Problem</a:t>
            </a:r>
            <a:endParaRPr/>
          </a:p>
        </p:txBody>
      </p:sp>
      <p:sp>
        <p:nvSpPr>
          <p:cNvPr id="128" name="Google Shape;128;g126386994bf_0_7"/>
          <p:cNvSpPr/>
          <p:nvPr/>
        </p:nvSpPr>
        <p:spPr>
          <a:xfrm>
            <a:off x="5046663" y="863728"/>
            <a:ext cx="5283200" cy="1105650"/>
          </a:xfrm>
          <a:custGeom>
            <a:rect b="b" l="l" r="r" t="t"/>
            <a:pathLst>
              <a:path extrusionOk="0" h="1105650" w="5283200">
                <a:moveTo>
                  <a:pt x="0" y="184279"/>
                </a:moveTo>
                <a:cubicBezTo>
                  <a:pt x="0" y="82505"/>
                  <a:pt x="82505" y="0"/>
                  <a:pt x="184279" y="0"/>
                </a:cubicBezTo>
                <a:lnTo>
                  <a:pt x="5098921" y="0"/>
                </a:lnTo>
                <a:cubicBezTo>
                  <a:pt x="5200695" y="0"/>
                  <a:pt x="5283200" y="82505"/>
                  <a:pt x="5283200" y="184279"/>
                </a:cubicBezTo>
                <a:lnTo>
                  <a:pt x="5283200" y="921371"/>
                </a:lnTo>
                <a:cubicBezTo>
                  <a:pt x="5283200" y="1023145"/>
                  <a:pt x="5200695" y="1105650"/>
                  <a:pt x="5098921" y="1105650"/>
                </a:cubicBezTo>
                <a:lnTo>
                  <a:pt x="184279" y="1105650"/>
                </a:lnTo>
                <a:cubicBezTo>
                  <a:pt x="82505" y="1105650"/>
                  <a:pt x="0" y="1023145"/>
                  <a:pt x="0" y="921371"/>
                </a:cubicBezTo>
                <a:lnTo>
                  <a:pt x="0" y="184279"/>
                </a:lnTo>
                <a:close/>
              </a:path>
            </a:pathLst>
          </a:custGeom>
          <a:solidFill>
            <a:srgbClr val="78A9B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56825" lIns="156825" spcFirstLastPara="1" rIns="156825" wrap="square" tIns="1568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</a:pPr>
            <a:r>
              <a:rPr b="0" i="0" lang="en-US" sz="2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Designing multi-robot systems is difficult and they’re hard to predict</a:t>
            </a:r>
            <a:endParaRPr/>
          </a:p>
        </p:txBody>
      </p:sp>
      <p:sp>
        <p:nvSpPr>
          <p:cNvPr id="129" name="Google Shape;129;g126386994bf_0_7"/>
          <p:cNvSpPr txBox="1"/>
          <p:nvPr>
            <p:ph idx="12" type="sldNum"/>
          </p:nvPr>
        </p:nvSpPr>
        <p:spPr>
          <a:xfrm>
            <a:off x="10843849" y="5872468"/>
            <a:ext cx="952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126386994bf_0_7"/>
          <p:cNvSpPr/>
          <p:nvPr/>
        </p:nvSpPr>
        <p:spPr>
          <a:xfrm>
            <a:off x="368300" y="336551"/>
            <a:ext cx="10380600" cy="16794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g126386994bf_0_7"/>
          <p:cNvSpPr/>
          <p:nvPr/>
        </p:nvSpPr>
        <p:spPr>
          <a:xfrm>
            <a:off x="1406372" y="2968527"/>
            <a:ext cx="1870364" cy="796637"/>
          </a:xfrm>
          <a:custGeom>
            <a:rect b="b" l="l" r="r" t="t"/>
            <a:pathLst>
              <a:path extrusionOk="0" h="796637" w="1870364">
                <a:moveTo>
                  <a:pt x="0" y="796637"/>
                </a:moveTo>
                <a:cubicBezTo>
                  <a:pt x="408709" y="533978"/>
                  <a:pt x="817418" y="271319"/>
                  <a:pt x="1129145" y="138546"/>
                </a:cubicBezTo>
                <a:cubicBezTo>
                  <a:pt x="1440872" y="5773"/>
                  <a:pt x="1655618" y="2886"/>
                  <a:pt x="1870364" y="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g126386994bf_0_7"/>
          <p:cNvSpPr/>
          <p:nvPr/>
        </p:nvSpPr>
        <p:spPr>
          <a:xfrm>
            <a:off x="997663" y="3640473"/>
            <a:ext cx="1073727" cy="651163"/>
          </a:xfrm>
          <a:custGeom>
            <a:rect b="b" l="l" r="r" t="t"/>
            <a:pathLst>
              <a:path extrusionOk="0" h="651163" w="1073727">
                <a:moveTo>
                  <a:pt x="0" y="651163"/>
                </a:moveTo>
                <a:cubicBezTo>
                  <a:pt x="184150" y="507999"/>
                  <a:pt x="368300" y="364836"/>
                  <a:pt x="547254" y="256309"/>
                </a:cubicBezTo>
                <a:cubicBezTo>
                  <a:pt x="726208" y="147782"/>
                  <a:pt x="899967" y="73891"/>
                  <a:pt x="1073727" y="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g126386994bf_0_7"/>
          <p:cNvSpPr/>
          <p:nvPr/>
        </p:nvSpPr>
        <p:spPr>
          <a:xfrm>
            <a:off x="1607263" y="3370309"/>
            <a:ext cx="1413163" cy="969818"/>
          </a:xfrm>
          <a:custGeom>
            <a:rect b="b" l="l" r="r" t="t"/>
            <a:pathLst>
              <a:path extrusionOk="0" h="969818" w="1413163">
                <a:moveTo>
                  <a:pt x="0" y="969818"/>
                </a:moveTo>
                <a:cubicBezTo>
                  <a:pt x="280554" y="711200"/>
                  <a:pt x="561109" y="452582"/>
                  <a:pt x="796636" y="290946"/>
                </a:cubicBezTo>
                <a:cubicBezTo>
                  <a:pt x="1032163" y="129310"/>
                  <a:pt x="1222663" y="64655"/>
                  <a:pt x="1413163" y="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g126386994bf_0_7"/>
          <p:cNvSpPr/>
          <p:nvPr/>
        </p:nvSpPr>
        <p:spPr>
          <a:xfrm>
            <a:off x="814424" y="3513701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g126386994bf_0_7"/>
          <p:cNvSpPr/>
          <p:nvPr/>
        </p:nvSpPr>
        <p:spPr>
          <a:xfrm>
            <a:off x="1649056" y="3212749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126386994bf_0_7"/>
          <p:cNvSpPr/>
          <p:nvPr/>
        </p:nvSpPr>
        <p:spPr>
          <a:xfrm>
            <a:off x="1112297" y="4215295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g126386994bf_0_7"/>
          <p:cNvSpPr/>
          <p:nvPr/>
        </p:nvSpPr>
        <p:spPr>
          <a:xfrm>
            <a:off x="419279" y="4109447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g126386994bf_0_7"/>
          <p:cNvSpPr/>
          <p:nvPr/>
        </p:nvSpPr>
        <p:spPr>
          <a:xfrm>
            <a:off x="2669109" y="3592305"/>
            <a:ext cx="517200" cy="517200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845C8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g126386994bf_0_7"/>
          <p:cNvSpPr/>
          <p:nvPr/>
        </p:nvSpPr>
        <p:spPr>
          <a:xfrm>
            <a:off x="2237645" y="3140858"/>
            <a:ext cx="1600200" cy="312578"/>
          </a:xfrm>
          <a:custGeom>
            <a:rect b="b" l="l" r="r" t="t"/>
            <a:pathLst>
              <a:path extrusionOk="0" h="312578" w="1600200">
                <a:moveTo>
                  <a:pt x="0" y="312578"/>
                </a:moveTo>
                <a:cubicBezTo>
                  <a:pt x="219940" y="186155"/>
                  <a:pt x="439881" y="59733"/>
                  <a:pt x="706581" y="14706"/>
                </a:cubicBezTo>
                <a:cubicBezTo>
                  <a:pt x="973281" y="-30321"/>
                  <a:pt x="1600200" y="42415"/>
                  <a:pt x="1600200" y="42415"/>
                </a:cubicBezTo>
                <a:lnTo>
                  <a:pt x="1600200" y="4241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g126386994bf_0_7"/>
          <p:cNvSpPr/>
          <p:nvPr/>
        </p:nvSpPr>
        <p:spPr>
          <a:xfrm>
            <a:off x="2313845" y="3420403"/>
            <a:ext cx="1544781" cy="746542"/>
          </a:xfrm>
          <a:custGeom>
            <a:rect b="b" l="l" r="r" t="t"/>
            <a:pathLst>
              <a:path extrusionOk="0" h="746542" w="1544781">
                <a:moveTo>
                  <a:pt x="0" y="746542"/>
                </a:moveTo>
                <a:cubicBezTo>
                  <a:pt x="103332" y="489655"/>
                  <a:pt x="206664" y="232769"/>
                  <a:pt x="464127" y="109233"/>
                </a:cubicBezTo>
                <a:cubicBezTo>
                  <a:pt x="721591" y="-14303"/>
                  <a:pt x="1133186" y="-4490"/>
                  <a:pt x="1544781" y="5324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g126386994bf_0_7"/>
          <p:cNvSpPr/>
          <p:nvPr/>
        </p:nvSpPr>
        <p:spPr>
          <a:xfrm>
            <a:off x="1941107" y="4109447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g126386994bf_0_7"/>
          <p:cNvSpPr/>
          <p:nvPr/>
        </p:nvSpPr>
        <p:spPr>
          <a:xfrm>
            <a:off x="3409239" y="3537429"/>
            <a:ext cx="983400" cy="85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D2A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g126386994bf_0_7"/>
          <p:cNvSpPr/>
          <p:nvPr/>
        </p:nvSpPr>
        <p:spPr>
          <a:xfrm>
            <a:off x="4451511" y="3277064"/>
            <a:ext cx="2325300" cy="1340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SwarmNet</a:t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g126386994bf_0_7"/>
          <p:cNvSpPr/>
          <p:nvPr/>
        </p:nvSpPr>
        <p:spPr>
          <a:xfrm>
            <a:off x="6895264" y="3537429"/>
            <a:ext cx="983400" cy="85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D2A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g126386994bf_0_7"/>
          <p:cNvSpPr/>
          <p:nvPr/>
        </p:nvSpPr>
        <p:spPr>
          <a:xfrm>
            <a:off x="8343016" y="2750315"/>
            <a:ext cx="1870364" cy="796637"/>
          </a:xfrm>
          <a:custGeom>
            <a:rect b="b" l="l" r="r" t="t"/>
            <a:pathLst>
              <a:path extrusionOk="0" h="796637" w="1870364">
                <a:moveTo>
                  <a:pt x="0" y="796637"/>
                </a:moveTo>
                <a:cubicBezTo>
                  <a:pt x="408709" y="533978"/>
                  <a:pt x="817418" y="271319"/>
                  <a:pt x="1129145" y="138546"/>
                </a:cubicBezTo>
                <a:cubicBezTo>
                  <a:pt x="1440872" y="5773"/>
                  <a:pt x="1655618" y="2886"/>
                  <a:pt x="1870364" y="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g126386994bf_0_7"/>
          <p:cNvSpPr/>
          <p:nvPr/>
        </p:nvSpPr>
        <p:spPr>
          <a:xfrm>
            <a:off x="8089941" y="3740996"/>
            <a:ext cx="1073727" cy="651163"/>
          </a:xfrm>
          <a:custGeom>
            <a:rect b="b" l="l" r="r" t="t"/>
            <a:pathLst>
              <a:path extrusionOk="0" h="651163" w="1073727">
                <a:moveTo>
                  <a:pt x="0" y="651163"/>
                </a:moveTo>
                <a:cubicBezTo>
                  <a:pt x="184150" y="507999"/>
                  <a:pt x="368300" y="364836"/>
                  <a:pt x="547254" y="256309"/>
                </a:cubicBezTo>
                <a:cubicBezTo>
                  <a:pt x="726208" y="147782"/>
                  <a:pt x="899967" y="73891"/>
                  <a:pt x="1073727" y="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g126386994bf_0_7"/>
          <p:cNvSpPr/>
          <p:nvPr/>
        </p:nvSpPr>
        <p:spPr>
          <a:xfrm>
            <a:off x="8650058" y="3532972"/>
            <a:ext cx="1296577" cy="1044979"/>
          </a:xfrm>
          <a:custGeom>
            <a:rect b="b" l="l" r="r" t="t"/>
            <a:pathLst>
              <a:path extrusionOk="0" h="969818" w="1413163">
                <a:moveTo>
                  <a:pt x="0" y="969818"/>
                </a:moveTo>
                <a:cubicBezTo>
                  <a:pt x="280554" y="711200"/>
                  <a:pt x="561109" y="452582"/>
                  <a:pt x="796636" y="290946"/>
                </a:cubicBezTo>
                <a:cubicBezTo>
                  <a:pt x="1032163" y="129310"/>
                  <a:pt x="1222663" y="64655"/>
                  <a:pt x="1413163" y="0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g126386994bf_0_7"/>
          <p:cNvSpPr/>
          <p:nvPr/>
        </p:nvSpPr>
        <p:spPr>
          <a:xfrm>
            <a:off x="7767750" y="3338962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g126386994bf_0_7"/>
          <p:cNvSpPr/>
          <p:nvPr/>
        </p:nvSpPr>
        <p:spPr>
          <a:xfrm>
            <a:off x="8764026" y="3191181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g126386994bf_0_7"/>
          <p:cNvSpPr/>
          <p:nvPr/>
        </p:nvSpPr>
        <p:spPr>
          <a:xfrm>
            <a:off x="8277602" y="4496447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g126386994bf_0_7"/>
          <p:cNvSpPr/>
          <p:nvPr/>
        </p:nvSpPr>
        <p:spPr>
          <a:xfrm>
            <a:off x="7593994" y="4281258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g126386994bf_0_7"/>
          <p:cNvSpPr/>
          <p:nvPr/>
        </p:nvSpPr>
        <p:spPr>
          <a:xfrm>
            <a:off x="9836263" y="3668646"/>
            <a:ext cx="517200" cy="517200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845C8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g126386994bf_0_7"/>
          <p:cNvSpPr/>
          <p:nvPr/>
        </p:nvSpPr>
        <p:spPr>
          <a:xfrm>
            <a:off x="9326154" y="3035768"/>
            <a:ext cx="1288161" cy="317267"/>
          </a:xfrm>
          <a:custGeom>
            <a:rect b="b" l="l" r="r" t="t"/>
            <a:pathLst>
              <a:path extrusionOk="0" h="312578" w="1600200">
                <a:moveTo>
                  <a:pt x="0" y="312578"/>
                </a:moveTo>
                <a:cubicBezTo>
                  <a:pt x="219940" y="186155"/>
                  <a:pt x="439881" y="59733"/>
                  <a:pt x="706581" y="14706"/>
                </a:cubicBezTo>
                <a:cubicBezTo>
                  <a:pt x="973281" y="-30321"/>
                  <a:pt x="1600200" y="42415"/>
                  <a:pt x="1600200" y="42415"/>
                </a:cubicBezTo>
                <a:lnTo>
                  <a:pt x="1600200" y="42415"/>
                </a:ln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g126386994bf_0_7"/>
          <p:cNvSpPr/>
          <p:nvPr/>
        </p:nvSpPr>
        <p:spPr>
          <a:xfrm>
            <a:off x="9481000" y="3513700"/>
            <a:ext cx="1158586" cy="729745"/>
          </a:xfrm>
          <a:custGeom>
            <a:rect b="b" l="l" r="r" t="t"/>
            <a:pathLst>
              <a:path extrusionOk="0" h="746542" w="1544781">
                <a:moveTo>
                  <a:pt x="0" y="746542"/>
                </a:moveTo>
                <a:cubicBezTo>
                  <a:pt x="103332" y="489655"/>
                  <a:pt x="206664" y="232769"/>
                  <a:pt x="464127" y="109233"/>
                </a:cubicBezTo>
                <a:cubicBezTo>
                  <a:pt x="721591" y="-14303"/>
                  <a:pt x="1133186" y="-4490"/>
                  <a:pt x="1544781" y="5324"/>
                </a:cubicBezTo>
              </a:path>
            </a:pathLst>
          </a:custGeom>
          <a:noFill/>
          <a:ln cap="flat" cmpd="sng" w="1270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g126386994bf_0_7"/>
          <p:cNvSpPr/>
          <p:nvPr/>
        </p:nvSpPr>
        <p:spPr>
          <a:xfrm>
            <a:off x="9108261" y="4185788"/>
            <a:ext cx="595800" cy="595800"/>
          </a:xfrm>
          <a:prstGeom prst="smileyFace">
            <a:avLst>
              <a:gd fmla="val 4653" name="adj"/>
            </a:avLst>
          </a:prstGeom>
          <a:solidFill>
            <a:schemeClr val="accent2"/>
          </a:solidFill>
          <a:ln cap="flat" cmpd="sng" w="12700">
            <a:solidFill>
              <a:srgbClr val="5D7B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>
            <p:ph type="title"/>
          </p:nvPr>
        </p:nvSpPr>
        <p:spPr>
          <a:xfrm rot="5400000">
            <a:off x="6544243" y="4567373"/>
            <a:ext cx="94890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</a:pPr>
            <a:r>
              <a:rPr lang="en-US"/>
              <a:t>Swarm Net Control</a:t>
            </a:r>
            <a:endParaRPr/>
          </a:p>
        </p:txBody>
      </p:sp>
      <p:sp>
        <p:nvSpPr>
          <p:cNvPr id="161" name="Google Shape;161;p3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3" title="Good Number 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95" y="344645"/>
            <a:ext cx="10376595" cy="58368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6386994bf_0_61"/>
          <p:cNvSpPr/>
          <p:nvPr/>
        </p:nvSpPr>
        <p:spPr>
          <a:xfrm>
            <a:off x="442450" y="1116250"/>
            <a:ext cx="10084500" cy="2213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26386994bf_0_61"/>
          <p:cNvSpPr txBox="1"/>
          <p:nvPr>
            <p:ph type="title"/>
          </p:nvPr>
        </p:nvSpPr>
        <p:spPr>
          <a:xfrm>
            <a:off x="451823" y="109282"/>
            <a:ext cx="9489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70" name="Google Shape;170;g126386994bf_0_61"/>
          <p:cNvSpPr txBox="1"/>
          <p:nvPr>
            <p:ph idx="12" type="sldNum"/>
          </p:nvPr>
        </p:nvSpPr>
        <p:spPr>
          <a:xfrm>
            <a:off x="10815546" y="5878515"/>
            <a:ext cx="952200" cy="4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g126386994bf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98" y="1138840"/>
            <a:ext cx="1099881" cy="384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g126386994bf_0_61"/>
          <p:cNvGrpSpPr/>
          <p:nvPr/>
        </p:nvGrpSpPr>
        <p:grpSpPr>
          <a:xfrm>
            <a:off x="1485151" y="1540936"/>
            <a:ext cx="905076" cy="838188"/>
            <a:chOff x="-971975" y="2451569"/>
            <a:chExt cx="828900" cy="757855"/>
          </a:xfrm>
        </p:grpSpPr>
        <p:pic>
          <p:nvPicPr>
            <p:cNvPr id="173" name="Google Shape;173;g126386994bf_0_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71975" y="2451569"/>
              <a:ext cx="828900" cy="757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g126386994bf_0_61"/>
            <p:cNvSpPr txBox="1"/>
            <p:nvPr/>
          </p:nvSpPr>
          <p:spPr>
            <a:xfrm>
              <a:off x="-971975" y="2538000"/>
              <a:ext cx="828900" cy="501000"/>
            </a:xfrm>
            <a:prstGeom prst="rect">
              <a:avLst/>
            </a:prstGeom>
            <a:noFill/>
            <a:ln>
              <a:noFill/>
            </a:ln>
            <a:effectLst>
              <a:outerShdw blurRad="314325" rotWithShape="0" algn="bl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Stay Close</a:t>
              </a:r>
              <a:endParaRPr b="1" i="1" sz="1200">
                <a:solidFill>
                  <a:schemeClr val="lt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5" name="Google Shape;175;g126386994bf_0_61"/>
          <p:cNvGrpSpPr/>
          <p:nvPr/>
        </p:nvGrpSpPr>
        <p:grpSpPr>
          <a:xfrm>
            <a:off x="494551" y="2455336"/>
            <a:ext cx="905076" cy="838188"/>
            <a:chOff x="-971975" y="2451569"/>
            <a:chExt cx="828900" cy="757855"/>
          </a:xfrm>
        </p:grpSpPr>
        <p:pic>
          <p:nvPicPr>
            <p:cNvPr id="176" name="Google Shape;176;g126386994bf_0_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71975" y="2451569"/>
              <a:ext cx="828900" cy="757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g126386994bf_0_61"/>
            <p:cNvSpPr txBox="1"/>
            <p:nvPr/>
          </p:nvSpPr>
          <p:spPr>
            <a:xfrm>
              <a:off x="-971975" y="2538000"/>
              <a:ext cx="828900" cy="501000"/>
            </a:xfrm>
            <a:prstGeom prst="rect">
              <a:avLst/>
            </a:prstGeom>
            <a:noFill/>
            <a:ln>
              <a:noFill/>
            </a:ln>
            <a:effectLst>
              <a:outerShdw blurRad="314325" rotWithShape="0" algn="bl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Avoid Obstacles</a:t>
              </a:r>
              <a:endParaRPr b="1" i="1" sz="1200">
                <a:solidFill>
                  <a:schemeClr val="lt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8" name="Google Shape;178;g126386994bf_0_61"/>
          <p:cNvGrpSpPr/>
          <p:nvPr/>
        </p:nvGrpSpPr>
        <p:grpSpPr>
          <a:xfrm>
            <a:off x="1475827" y="2455323"/>
            <a:ext cx="912239" cy="838188"/>
            <a:chOff x="-978535" y="2451569"/>
            <a:chExt cx="835460" cy="757855"/>
          </a:xfrm>
        </p:grpSpPr>
        <p:pic>
          <p:nvPicPr>
            <p:cNvPr id="179" name="Google Shape;179;g126386994bf_0_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71975" y="2451569"/>
              <a:ext cx="828900" cy="757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g126386994bf_0_61"/>
            <p:cNvSpPr txBox="1"/>
            <p:nvPr/>
          </p:nvSpPr>
          <p:spPr>
            <a:xfrm>
              <a:off x="-978535" y="2494559"/>
              <a:ext cx="828900" cy="668100"/>
            </a:xfrm>
            <a:prstGeom prst="rect">
              <a:avLst/>
            </a:prstGeom>
            <a:noFill/>
            <a:ln>
              <a:noFill/>
            </a:ln>
            <a:effectLst>
              <a:outerShdw blurRad="314325" rotWithShape="0" algn="bl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Remain Near</a:t>
              </a:r>
              <a:endParaRPr b="1" i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Spawn</a:t>
              </a:r>
              <a:endParaRPr b="1" i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1" name="Google Shape;181;g126386994bf_0_61"/>
          <p:cNvGrpSpPr/>
          <p:nvPr/>
        </p:nvGrpSpPr>
        <p:grpSpPr>
          <a:xfrm>
            <a:off x="494551" y="1540923"/>
            <a:ext cx="905076" cy="838188"/>
            <a:chOff x="-971975" y="2451569"/>
            <a:chExt cx="828900" cy="757855"/>
          </a:xfrm>
        </p:grpSpPr>
        <p:pic>
          <p:nvPicPr>
            <p:cNvPr id="182" name="Google Shape;182;g126386994bf_0_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971975" y="2451569"/>
              <a:ext cx="828900" cy="757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g126386994bf_0_61"/>
            <p:cNvSpPr txBox="1"/>
            <p:nvPr/>
          </p:nvSpPr>
          <p:spPr>
            <a:xfrm>
              <a:off x="-971975" y="2538000"/>
              <a:ext cx="828900" cy="501000"/>
            </a:xfrm>
            <a:prstGeom prst="rect">
              <a:avLst/>
            </a:prstGeom>
            <a:noFill/>
            <a:ln>
              <a:noFill/>
            </a:ln>
            <a:effectLst>
              <a:outerShdw blurRad="314325" rotWithShape="0" algn="bl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Move</a:t>
              </a:r>
              <a:endParaRPr b="1" i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Together</a:t>
              </a:r>
              <a:endParaRPr b="1" i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4" name="Google Shape;184;g126386994bf_0_61"/>
          <p:cNvSpPr/>
          <p:nvPr/>
        </p:nvSpPr>
        <p:spPr>
          <a:xfrm>
            <a:off x="797817" y="2188310"/>
            <a:ext cx="1295400" cy="38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/>
              <a:t>Original Swarm </a:t>
            </a:r>
            <a:r>
              <a:rPr i="1" lang="en-US" sz="1200"/>
              <a:t>Behaviors</a:t>
            </a:r>
            <a:endParaRPr i="1" sz="1200"/>
          </a:p>
        </p:txBody>
      </p:sp>
      <p:grpSp>
        <p:nvGrpSpPr>
          <p:cNvPr id="185" name="Google Shape;185;g126386994bf_0_61"/>
          <p:cNvGrpSpPr/>
          <p:nvPr/>
        </p:nvGrpSpPr>
        <p:grpSpPr>
          <a:xfrm>
            <a:off x="2355263" y="129075"/>
            <a:ext cx="3941213" cy="3121200"/>
            <a:chOff x="2355263" y="129075"/>
            <a:chExt cx="3941213" cy="3121200"/>
          </a:xfrm>
        </p:grpSpPr>
        <p:pic>
          <p:nvPicPr>
            <p:cNvPr id="186" name="Google Shape;186;g126386994bf_0_61"/>
            <p:cNvPicPr preferRelativeResize="0"/>
            <p:nvPr/>
          </p:nvPicPr>
          <p:blipFill rotWithShape="1">
            <a:blip r:embed="rId8">
              <a:alphaModFix/>
            </a:blip>
            <a:srcRect b="0" l="21132" r="15310" t="0"/>
            <a:stretch/>
          </p:blipFill>
          <p:spPr>
            <a:xfrm>
              <a:off x="2764550" y="129075"/>
              <a:ext cx="3531926" cy="31212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4313" rotWithShape="0" algn="bl">
                <a:srgbClr val="000000"/>
              </a:outerShdw>
            </a:effectLst>
          </p:spPr>
        </p:pic>
        <p:sp>
          <p:nvSpPr>
            <p:cNvPr id="187" name="Google Shape;187;g126386994bf_0_61"/>
            <p:cNvSpPr/>
            <p:nvPr/>
          </p:nvSpPr>
          <p:spPr>
            <a:xfrm>
              <a:off x="2355263" y="1919325"/>
              <a:ext cx="464100" cy="975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g126386994bf_0_61"/>
          <p:cNvGrpSpPr/>
          <p:nvPr/>
        </p:nvGrpSpPr>
        <p:grpSpPr>
          <a:xfrm>
            <a:off x="6390739" y="129073"/>
            <a:ext cx="4778833" cy="3254294"/>
            <a:chOff x="6390739" y="129073"/>
            <a:chExt cx="4778833" cy="3254294"/>
          </a:xfrm>
        </p:grpSpPr>
        <p:pic>
          <p:nvPicPr>
            <p:cNvPr id="189" name="Google Shape;189;g126386994bf_0_61"/>
            <p:cNvPicPr preferRelativeResize="0"/>
            <p:nvPr/>
          </p:nvPicPr>
          <p:blipFill rotWithShape="1">
            <a:blip r:embed="rId9">
              <a:alphaModFix/>
            </a:blip>
            <a:srcRect b="9748" l="24980" r="21994" t="9756"/>
            <a:stretch/>
          </p:blipFill>
          <p:spPr>
            <a:xfrm>
              <a:off x="7509001" y="129073"/>
              <a:ext cx="3660571" cy="31212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4313" rotWithShape="0" algn="bl">
                <a:srgbClr val="000000"/>
              </a:outerShdw>
            </a:effectLst>
          </p:spPr>
        </p:pic>
        <p:grpSp>
          <p:nvGrpSpPr>
            <p:cNvPr id="190" name="Google Shape;190;g126386994bf_0_61"/>
            <p:cNvGrpSpPr/>
            <p:nvPr/>
          </p:nvGrpSpPr>
          <p:grpSpPr>
            <a:xfrm>
              <a:off x="6390739" y="1761186"/>
              <a:ext cx="2093983" cy="1622181"/>
              <a:chOff x="5890027" y="1285149"/>
              <a:chExt cx="2093983" cy="1622181"/>
            </a:xfrm>
          </p:grpSpPr>
          <p:grpSp>
            <p:nvGrpSpPr>
              <p:cNvPr id="191" name="Google Shape;191;g126386994bf_0_61"/>
              <p:cNvGrpSpPr/>
              <p:nvPr/>
            </p:nvGrpSpPr>
            <p:grpSpPr>
              <a:xfrm>
                <a:off x="5890027" y="1285149"/>
                <a:ext cx="2093983" cy="1622181"/>
                <a:chOff x="6687547" y="1960250"/>
                <a:chExt cx="1630320" cy="1208418"/>
              </a:xfrm>
            </p:grpSpPr>
            <p:sp>
              <p:nvSpPr>
                <p:cNvPr id="192" name="Google Shape;192;g126386994bf_0_61"/>
                <p:cNvSpPr/>
                <p:nvPr/>
              </p:nvSpPr>
              <p:spPr>
                <a:xfrm>
                  <a:off x="6723400" y="1960250"/>
                  <a:ext cx="1423200" cy="1064400"/>
                </a:xfrm>
                <a:prstGeom prst="rect">
                  <a:avLst/>
                </a:prstGeom>
                <a:solidFill>
                  <a:srgbClr val="D9EAD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228600" rotWithShape="0" algn="bl">
                    <a:srgbClr val="000000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93" name="Google Shape;193;g126386994bf_0_61"/>
                <p:cNvGrpSpPr/>
                <p:nvPr/>
              </p:nvGrpSpPr>
              <p:grpSpPr>
                <a:xfrm>
                  <a:off x="6687547" y="2057167"/>
                  <a:ext cx="1630320" cy="1111502"/>
                  <a:chOff x="8869834" y="1523729"/>
                  <a:chExt cx="1630320" cy="1111502"/>
                </a:xfrm>
              </p:grpSpPr>
              <p:grpSp>
                <p:nvGrpSpPr>
                  <p:cNvPr id="194" name="Google Shape;194;g126386994bf_0_61"/>
                  <p:cNvGrpSpPr/>
                  <p:nvPr/>
                </p:nvGrpSpPr>
                <p:grpSpPr>
                  <a:xfrm>
                    <a:off x="8869834" y="1523729"/>
                    <a:ext cx="1630320" cy="1111502"/>
                    <a:chOff x="4052484" y="3493842"/>
                    <a:chExt cx="1630320" cy="1111502"/>
                  </a:xfrm>
                </p:grpSpPr>
                <p:sp>
                  <p:nvSpPr>
                    <p:cNvPr id="195" name="Google Shape;195;g126386994bf_0_61"/>
                    <p:cNvSpPr txBox="1"/>
                    <p:nvPr/>
                  </p:nvSpPr>
                  <p:spPr>
                    <a:xfrm>
                      <a:off x="4619654" y="4206900"/>
                      <a:ext cx="760500" cy="2865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Obs.</a:t>
                      </a:r>
                      <a:endParaRPr i="1"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196" name="Google Shape;196;g126386994bf_0_61"/>
                    <p:cNvSpPr/>
                    <p:nvPr/>
                  </p:nvSpPr>
                  <p:spPr>
                    <a:xfrm>
                      <a:off x="4296350" y="3493850"/>
                      <a:ext cx="925800" cy="785100"/>
                    </a:xfrm>
                    <a:prstGeom prst="cube">
                      <a:avLst>
                        <a:gd fmla="val 24066" name="adj"/>
                      </a:avLst>
                    </a:prstGeom>
                    <a:solidFill>
                      <a:srgbClr val="C9DAF8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p:txBody>
                </p:sp>
                <p:sp>
                  <p:nvSpPr>
                    <p:cNvPr id="197" name="Google Shape;197;g126386994bf_0_61"/>
                    <p:cNvSpPr txBox="1"/>
                    <p:nvPr/>
                  </p:nvSpPr>
                  <p:spPr>
                    <a:xfrm>
                      <a:off x="4152204" y="4197064"/>
                      <a:ext cx="760500" cy="2865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Agents</a:t>
                      </a:r>
                      <a:endParaRPr i="1"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198" name="Google Shape;198;g126386994bf_0_61"/>
                    <p:cNvSpPr txBox="1"/>
                    <p:nvPr/>
                  </p:nvSpPr>
                  <p:spPr>
                    <a:xfrm rot="-2949509">
                      <a:off x="4942511" y="4074413"/>
                      <a:ext cx="760587" cy="2941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State</a:t>
                      </a:r>
                      <a:endParaRPr i="1"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199" name="Google Shape;199;g126386994bf_0_61"/>
                    <p:cNvSpPr txBox="1"/>
                    <p:nvPr/>
                  </p:nvSpPr>
                  <p:spPr>
                    <a:xfrm rot="-5400000">
                      <a:off x="3822084" y="3842952"/>
                      <a:ext cx="760500" cy="299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Timestpes</a:t>
                      </a:r>
                      <a:endParaRPr i="1"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200" name="Google Shape;200;g126386994bf_0_61"/>
                    <p:cNvSpPr/>
                    <p:nvPr/>
                  </p:nvSpPr>
                  <p:spPr>
                    <a:xfrm>
                      <a:off x="4829752" y="3493842"/>
                      <a:ext cx="543300" cy="785100"/>
                    </a:xfrm>
                    <a:prstGeom prst="cube">
                      <a:avLst>
                        <a:gd fmla="val 36071" name="adj"/>
                      </a:avLst>
                    </a:prstGeom>
                    <a:solidFill>
                      <a:srgbClr val="F4CCCC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p:txBody>
                </p:sp>
              </p:grpSp>
              <p:sp>
                <p:nvSpPr>
                  <p:cNvPr id="201" name="Google Shape;201;g126386994bf_0_61"/>
                  <p:cNvSpPr/>
                  <p:nvPr/>
                </p:nvSpPr>
                <p:spPr>
                  <a:xfrm>
                    <a:off x="9183783" y="1775700"/>
                    <a:ext cx="735900" cy="4836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1" lang="en-US"/>
                      <a:t>Desired</a:t>
                    </a:r>
                    <a:endParaRPr i="1"/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i="1" lang="en-US"/>
                      <a:t>Behavior</a:t>
                    </a:r>
                    <a:endParaRPr i="1"/>
                  </a:p>
                </p:txBody>
              </p:sp>
            </p:grpSp>
          </p:grpSp>
          <p:cxnSp>
            <p:nvCxnSpPr>
              <p:cNvPr id="202" name="Google Shape;202;g126386994bf_0_61"/>
              <p:cNvCxnSpPr/>
              <p:nvPr/>
            </p:nvCxnSpPr>
            <p:spPr>
              <a:xfrm>
                <a:off x="6886325" y="2497400"/>
                <a:ext cx="0" cy="14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203" name="Google Shape;203;g126386994bf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944" y="3141602"/>
            <a:ext cx="1099881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26386994bf_0_61"/>
          <p:cNvSpPr/>
          <p:nvPr/>
        </p:nvSpPr>
        <p:spPr>
          <a:xfrm>
            <a:off x="5602025" y="3088825"/>
            <a:ext cx="5213400" cy="3569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26386994bf_0_61"/>
          <p:cNvSpPr/>
          <p:nvPr/>
        </p:nvSpPr>
        <p:spPr>
          <a:xfrm>
            <a:off x="6835625" y="3199057"/>
            <a:ext cx="2746200" cy="349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Game Update Loop</a:t>
            </a:r>
            <a:endParaRPr b="1" u="sng"/>
          </a:p>
        </p:txBody>
      </p:sp>
      <p:grpSp>
        <p:nvGrpSpPr>
          <p:cNvPr id="206" name="Google Shape;206;g126386994bf_0_61"/>
          <p:cNvGrpSpPr/>
          <p:nvPr/>
        </p:nvGrpSpPr>
        <p:grpSpPr>
          <a:xfrm>
            <a:off x="5685150" y="3561900"/>
            <a:ext cx="1642800" cy="3036000"/>
            <a:chOff x="5685150" y="3561900"/>
            <a:chExt cx="1642800" cy="3036000"/>
          </a:xfrm>
        </p:grpSpPr>
        <p:sp>
          <p:nvSpPr>
            <p:cNvPr id="207" name="Google Shape;207;g126386994bf_0_61"/>
            <p:cNvSpPr/>
            <p:nvPr/>
          </p:nvSpPr>
          <p:spPr>
            <a:xfrm>
              <a:off x="5685150" y="3561900"/>
              <a:ext cx="1642800" cy="3036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/>
                <a:t>Variables</a:t>
              </a:r>
              <a:endParaRPr i="1"/>
            </a:p>
          </p:txBody>
        </p:sp>
        <p:grpSp>
          <p:nvGrpSpPr>
            <p:cNvPr id="208" name="Google Shape;208;g126386994bf_0_61"/>
            <p:cNvGrpSpPr/>
            <p:nvPr/>
          </p:nvGrpSpPr>
          <p:grpSpPr>
            <a:xfrm>
              <a:off x="5779455" y="3939619"/>
              <a:ext cx="1443395" cy="448528"/>
              <a:chOff x="5679096" y="3827483"/>
              <a:chExt cx="1443395" cy="448528"/>
            </a:xfrm>
          </p:grpSpPr>
          <p:grpSp>
            <p:nvGrpSpPr>
              <p:cNvPr id="209" name="Google Shape;209;g126386994bf_0_61"/>
              <p:cNvGrpSpPr/>
              <p:nvPr/>
            </p:nvGrpSpPr>
            <p:grpSpPr>
              <a:xfrm>
                <a:off x="5679096" y="3827483"/>
                <a:ext cx="1443395" cy="448528"/>
                <a:chOff x="4336947" y="3166307"/>
                <a:chExt cx="928647" cy="785101"/>
              </a:xfrm>
            </p:grpSpPr>
            <p:sp>
              <p:nvSpPr>
                <p:cNvPr id="210" name="Google Shape;210;g126386994bf_0_61"/>
                <p:cNvSpPr/>
                <p:nvPr/>
              </p:nvSpPr>
              <p:spPr>
                <a:xfrm>
                  <a:off x="4336947" y="3166308"/>
                  <a:ext cx="925800" cy="7851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114300" rotWithShape="0" algn="bl">
                    <a:srgbClr val="000000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/>
                </a:p>
              </p:txBody>
            </p:sp>
            <p:sp>
              <p:nvSpPr>
                <p:cNvPr id="211" name="Google Shape;211;g126386994bf_0_61"/>
                <p:cNvSpPr/>
                <p:nvPr/>
              </p:nvSpPr>
              <p:spPr>
                <a:xfrm>
                  <a:off x="4907094" y="3166307"/>
                  <a:ext cx="358500" cy="785100"/>
                </a:xfrm>
                <a:prstGeom prst="cube">
                  <a:avLst>
                    <a:gd fmla="val 24348" name="adj"/>
                  </a:avLst>
                </a:prstGeom>
                <a:solidFill>
                  <a:srgbClr val="FCE5CD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/>
                </a:p>
              </p:txBody>
            </p:sp>
          </p:grpSp>
          <p:sp>
            <p:nvSpPr>
              <p:cNvPr id="212" name="Google Shape;212;g126386994bf_0_61"/>
              <p:cNvSpPr/>
              <p:nvPr/>
            </p:nvSpPr>
            <p:spPr>
              <a:xfrm>
                <a:off x="5932731" y="3974305"/>
                <a:ext cx="817200" cy="261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/>
                  <a:t>Control</a:t>
                </a:r>
                <a:endParaRPr i="1"/>
              </a:p>
            </p:txBody>
          </p:sp>
        </p:grpSp>
        <p:grpSp>
          <p:nvGrpSpPr>
            <p:cNvPr id="213" name="Google Shape;213;g126386994bf_0_61"/>
            <p:cNvGrpSpPr/>
            <p:nvPr/>
          </p:nvGrpSpPr>
          <p:grpSpPr>
            <a:xfrm>
              <a:off x="5755309" y="5256895"/>
              <a:ext cx="1443395" cy="448528"/>
              <a:chOff x="5515809" y="4894800"/>
              <a:chExt cx="1443395" cy="448528"/>
            </a:xfrm>
          </p:grpSpPr>
          <p:grpSp>
            <p:nvGrpSpPr>
              <p:cNvPr id="214" name="Google Shape;214;g126386994bf_0_61"/>
              <p:cNvGrpSpPr/>
              <p:nvPr/>
            </p:nvGrpSpPr>
            <p:grpSpPr>
              <a:xfrm>
                <a:off x="5515809" y="4894800"/>
                <a:ext cx="1443395" cy="448528"/>
                <a:chOff x="4336947" y="3166307"/>
                <a:chExt cx="928647" cy="785101"/>
              </a:xfrm>
            </p:grpSpPr>
            <p:sp>
              <p:nvSpPr>
                <p:cNvPr id="215" name="Google Shape;215;g126386994bf_0_61"/>
                <p:cNvSpPr/>
                <p:nvPr/>
              </p:nvSpPr>
              <p:spPr>
                <a:xfrm>
                  <a:off x="4336947" y="3166308"/>
                  <a:ext cx="925800" cy="7851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C9DAF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114300" rotWithShape="0" algn="bl">
                    <a:srgbClr val="000000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/>
                </a:p>
              </p:txBody>
            </p:sp>
            <p:sp>
              <p:nvSpPr>
                <p:cNvPr id="216" name="Google Shape;216;g126386994bf_0_61"/>
                <p:cNvSpPr/>
                <p:nvPr/>
              </p:nvSpPr>
              <p:spPr>
                <a:xfrm>
                  <a:off x="4907094" y="3166307"/>
                  <a:ext cx="358500" cy="785100"/>
                </a:xfrm>
                <a:prstGeom prst="cube">
                  <a:avLst>
                    <a:gd fmla="val 24348" name="adj"/>
                  </a:avLst>
                </a:prstGeom>
                <a:solidFill>
                  <a:srgbClr val="F4CC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0"/>
                </a:p>
              </p:txBody>
            </p:sp>
          </p:grpSp>
          <p:sp>
            <p:nvSpPr>
              <p:cNvPr id="217" name="Google Shape;217;g126386994bf_0_61"/>
              <p:cNvSpPr/>
              <p:nvPr/>
            </p:nvSpPr>
            <p:spPr>
              <a:xfrm>
                <a:off x="5772553" y="5047990"/>
                <a:ext cx="817200" cy="261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/>
                  <a:t>History</a:t>
                </a:r>
                <a:endParaRPr i="1"/>
              </a:p>
            </p:txBody>
          </p:sp>
        </p:grpSp>
        <p:sp>
          <p:nvSpPr>
            <p:cNvPr id="218" name="Google Shape;218;g126386994bf_0_61"/>
            <p:cNvSpPr/>
            <p:nvPr/>
          </p:nvSpPr>
          <p:spPr>
            <a:xfrm>
              <a:off x="6076575" y="5921375"/>
              <a:ext cx="861900" cy="5172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/>
                <a:t>Update</a:t>
              </a:r>
              <a:endParaRPr i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/>
                <a:t>Interval</a:t>
              </a:r>
              <a:endParaRPr i="1"/>
            </a:p>
          </p:txBody>
        </p:sp>
      </p:grpSp>
      <p:sp>
        <p:nvSpPr>
          <p:cNvPr id="219" name="Google Shape;219;g126386994bf_0_61"/>
          <p:cNvSpPr/>
          <p:nvPr/>
        </p:nvSpPr>
        <p:spPr>
          <a:xfrm>
            <a:off x="7239288" y="6001347"/>
            <a:ext cx="2013225" cy="668375"/>
          </a:xfrm>
          <a:prstGeom prst="flowChartDecision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26386994bf_0_61"/>
          <p:cNvSpPr txBox="1"/>
          <p:nvPr/>
        </p:nvSpPr>
        <p:spPr>
          <a:xfrm>
            <a:off x="6770242" y="613825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Update Control?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21" name="Google Shape;221;g126386994bf_0_61"/>
          <p:cNvSpPr txBox="1"/>
          <p:nvPr/>
        </p:nvSpPr>
        <p:spPr>
          <a:xfrm>
            <a:off x="7589424" y="6419737"/>
            <a:ext cx="97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Open Sans"/>
                <a:ea typeface="Open Sans"/>
                <a:cs typeface="Open Sans"/>
                <a:sym typeface="Open Sans"/>
              </a:rPr>
              <a:t>Yes</a:t>
            </a:r>
            <a:endParaRPr i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g126386994bf_0_61"/>
          <p:cNvSpPr/>
          <p:nvPr/>
        </p:nvSpPr>
        <p:spPr>
          <a:xfrm rot="793682">
            <a:off x="6884997" y="6220123"/>
            <a:ext cx="551945" cy="1057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6386994bf_0_61"/>
          <p:cNvSpPr/>
          <p:nvPr/>
        </p:nvSpPr>
        <p:spPr>
          <a:xfrm>
            <a:off x="6045212" y="1890991"/>
            <a:ext cx="464100" cy="9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126386994bf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048" y="3121852"/>
            <a:ext cx="1099881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26386994bf_0_61"/>
          <p:cNvSpPr/>
          <p:nvPr/>
        </p:nvSpPr>
        <p:spPr>
          <a:xfrm>
            <a:off x="2819374" y="192625"/>
            <a:ext cx="170700" cy="180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g126386994bf_0_61"/>
          <p:cNvGrpSpPr/>
          <p:nvPr/>
        </p:nvGrpSpPr>
        <p:grpSpPr>
          <a:xfrm>
            <a:off x="107171" y="1891000"/>
            <a:ext cx="11421257" cy="4196600"/>
            <a:chOff x="107171" y="1891000"/>
            <a:chExt cx="11421257" cy="4196600"/>
          </a:xfrm>
        </p:grpSpPr>
        <p:sp>
          <p:nvSpPr>
            <p:cNvPr id="227" name="Google Shape;227;g126386994bf_0_61"/>
            <p:cNvSpPr/>
            <p:nvPr/>
          </p:nvSpPr>
          <p:spPr>
            <a:xfrm>
              <a:off x="442450" y="3051600"/>
              <a:ext cx="5043000" cy="3036000"/>
            </a:xfrm>
            <a:prstGeom prst="rect">
              <a:avLst/>
            </a:prstGeom>
            <a:solidFill>
              <a:srgbClr val="FCE5C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g126386994bf_0_6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79190" y="3088826"/>
              <a:ext cx="1559213" cy="384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9" name="Google Shape;229;g126386994bf_0_61"/>
            <p:cNvGrpSpPr/>
            <p:nvPr/>
          </p:nvGrpSpPr>
          <p:grpSpPr>
            <a:xfrm>
              <a:off x="107171" y="1891000"/>
              <a:ext cx="11421257" cy="2612054"/>
              <a:chOff x="107171" y="1891000"/>
              <a:chExt cx="11421257" cy="2612054"/>
            </a:xfrm>
          </p:grpSpPr>
          <p:grpSp>
            <p:nvGrpSpPr>
              <p:cNvPr id="230" name="Google Shape;230;g126386994bf_0_61"/>
              <p:cNvGrpSpPr/>
              <p:nvPr/>
            </p:nvGrpSpPr>
            <p:grpSpPr>
              <a:xfrm>
                <a:off x="472739" y="3531847"/>
                <a:ext cx="1062881" cy="971206"/>
                <a:chOff x="4359779" y="3494047"/>
                <a:chExt cx="1062881" cy="971206"/>
              </a:xfrm>
            </p:grpSpPr>
            <p:grpSp>
              <p:nvGrpSpPr>
                <p:cNvPr id="231" name="Google Shape;231;g126386994bf_0_61"/>
                <p:cNvGrpSpPr/>
                <p:nvPr/>
              </p:nvGrpSpPr>
              <p:grpSpPr>
                <a:xfrm>
                  <a:off x="4807541" y="3494047"/>
                  <a:ext cx="615119" cy="448528"/>
                  <a:chOff x="4296350" y="3530598"/>
                  <a:chExt cx="1076700" cy="785100"/>
                </a:xfrm>
              </p:grpSpPr>
              <p:sp>
                <p:nvSpPr>
                  <p:cNvPr id="232" name="Google Shape;232;g126386994bf_0_61"/>
                  <p:cNvSpPr/>
                  <p:nvPr/>
                </p:nvSpPr>
                <p:spPr>
                  <a:xfrm>
                    <a:off x="4296350" y="3530598"/>
                    <a:ext cx="925800" cy="7851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C9DAF8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  <p:sp>
                <p:nvSpPr>
                  <p:cNvPr id="233" name="Google Shape;233;g126386994bf_0_61"/>
                  <p:cNvSpPr/>
                  <p:nvPr/>
                </p:nvSpPr>
                <p:spPr>
                  <a:xfrm>
                    <a:off x="4829750" y="3530598"/>
                    <a:ext cx="543300" cy="785100"/>
                  </a:xfrm>
                  <a:prstGeom prst="cube">
                    <a:avLst>
                      <a:gd fmla="val 36067" name="adj"/>
                    </a:avLst>
                  </a:prstGeom>
                  <a:solidFill>
                    <a:srgbClr val="F4CCC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</p:grpSp>
            <p:grpSp>
              <p:nvGrpSpPr>
                <p:cNvPr id="234" name="Google Shape;234;g126386994bf_0_61"/>
                <p:cNvGrpSpPr/>
                <p:nvPr/>
              </p:nvGrpSpPr>
              <p:grpSpPr>
                <a:xfrm>
                  <a:off x="4359779" y="3549254"/>
                  <a:ext cx="615119" cy="448528"/>
                  <a:chOff x="4296350" y="3493850"/>
                  <a:chExt cx="1076700" cy="785100"/>
                </a:xfrm>
              </p:grpSpPr>
              <p:sp>
                <p:nvSpPr>
                  <p:cNvPr id="235" name="Google Shape;235;g126386994bf_0_61"/>
                  <p:cNvSpPr/>
                  <p:nvPr/>
                </p:nvSpPr>
                <p:spPr>
                  <a:xfrm>
                    <a:off x="4296350" y="3493850"/>
                    <a:ext cx="925800" cy="7851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C9DAF8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  <p:sp>
                <p:nvSpPr>
                  <p:cNvPr id="236" name="Google Shape;236;g126386994bf_0_61"/>
                  <p:cNvSpPr/>
                  <p:nvPr/>
                </p:nvSpPr>
                <p:spPr>
                  <a:xfrm>
                    <a:off x="4829750" y="3493850"/>
                    <a:ext cx="543300" cy="785100"/>
                  </a:xfrm>
                  <a:prstGeom prst="cube">
                    <a:avLst>
                      <a:gd fmla="val 36067" name="adj"/>
                    </a:avLst>
                  </a:prstGeom>
                  <a:solidFill>
                    <a:srgbClr val="F4CCC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</p:grpSp>
            <p:grpSp>
              <p:nvGrpSpPr>
                <p:cNvPr id="237" name="Google Shape;237;g126386994bf_0_61"/>
                <p:cNvGrpSpPr/>
                <p:nvPr/>
              </p:nvGrpSpPr>
              <p:grpSpPr>
                <a:xfrm>
                  <a:off x="4717997" y="3802339"/>
                  <a:ext cx="615119" cy="448528"/>
                  <a:chOff x="4296350" y="3493850"/>
                  <a:chExt cx="1076700" cy="785100"/>
                </a:xfrm>
              </p:grpSpPr>
              <p:sp>
                <p:nvSpPr>
                  <p:cNvPr id="238" name="Google Shape;238;g126386994bf_0_61"/>
                  <p:cNvSpPr/>
                  <p:nvPr/>
                </p:nvSpPr>
                <p:spPr>
                  <a:xfrm>
                    <a:off x="4296350" y="3493850"/>
                    <a:ext cx="925800" cy="7851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C9DAF8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  <p:sp>
                <p:nvSpPr>
                  <p:cNvPr id="239" name="Google Shape;239;g126386994bf_0_61"/>
                  <p:cNvSpPr/>
                  <p:nvPr/>
                </p:nvSpPr>
                <p:spPr>
                  <a:xfrm>
                    <a:off x="4829750" y="3493850"/>
                    <a:ext cx="543300" cy="785100"/>
                  </a:xfrm>
                  <a:prstGeom prst="cube">
                    <a:avLst>
                      <a:gd fmla="val 36067" name="adj"/>
                    </a:avLst>
                  </a:prstGeom>
                  <a:solidFill>
                    <a:srgbClr val="F4CCC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</p:grpSp>
            <p:grpSp>
              <p:nvGrpSpPr>
                <p:cNvPr id="240" name="Google Shape;240;g126386994bf_0_61"/>
                <p:cNvGrpSpPr/>
                <p:nvPr/>
              </p:nvGrpSpPr>
              <p:grpSpPr>
                <a:xfrm>
                  <a:off x="4491304" y="3708435"/>
                  <a:ext cx="615119" cy="448528"/>
                  <a:chOff x="4296350" y="3530598"/>
                  <a:chExt cx="1076700" cy="785100"/>
                </a:xfrm>
              </p:grpSpPr>
              <p:sp>
                <p:nvSpPr>
                  <p:cNvPr id="241" name="Google Shape;241;g126386994bf_0_61"/>
                  <p:cNvSpPr/>
                  <p:nvPr/>
                </p:nvSpPr>
                <p:spPr>
                  <a:xfrm>
                    <a:off x="4296350" y="3530598"/>
                    <a:ext cx="925800" cy="7851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C9DAF8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  <p:sp>
                <p:nvSpPr>
                  <p:cNvPr id="242" name="Google Shape;242;g126386994bf_0_61"/>
                  <p:cNvSpPr/>
                  <p:nvPr/>
                </p:nvSpPr>
                <p:spPr>
                  <a:xfrm>
                    <a:off x="4829750" y="3530598"/>
                    <a:ext cx="543300" cy="785100"/>
                  </a:xfrm>
                  <a:prstGeom prst="cube">
                    <a:avLst>
                      <a:gd fmla="val 36067" name="adj"/>
                    </a:avLst>
                  </a:prstGeom>
                  <a:solidFill>
                    <a:srgbClr val="F4CCC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</p:grpSp>
            <p:grpSp>
              <p:nvGrpSpPr>
                <p:cNvPr id="243" name="Google Shape;243;g126386994bf_0_61"/>
                <p:cNvGrpSpPr/>
                <p:nvPr/>
              </p:nvGrpSpPr>
              <p:grpSpPr>
                <a:xfrm>
                  <a:off x="4401760" y="4016726"/>
                  <a:ext cx="615119" cy="448528"/>
                  <a:chOff x="4296350" y="3493850"/>
                  <a:chExt cx="1076700" cy="785100"/>
                </a:xfrm>
              </p:grpSpPr>
              <p:sp>
                <p:nvSpPr>
                  <p:cNvPr id="244" name="Google Shape;244;g126386994bf_0_61"/>
                  <p:cNvSpPr/>
                  <p:nvPr/>
                </p:nvSpPr>
                <p:spPr>
                  <a:xfrm>
                    <a:off x="4296350" y="3493850"/>
                    <a:ext cx="925800" cy="7851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C9DAF8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  <p:sp>
                <p:nvSpPr>
                  <p:cNvPr id="245" name="Google Shape;245;g126386994bf_0_61"/>
                  <p:cNvSpPr/>
                  <p:nvPr/>
                </p:nvSpPr>
                <p:spPr>
                  <a:xfrm>
                    <a:off x="4829750" y="3493850"/>
                    <a:ext cx="543300" cy="785100"/>
                  </a:xfrm>
                  <a:prstGeom prst="cube">
                    <a:avLst>
                      <a:gd fmla="val 36067" name="adj"/>
                    </a:avLst>
                  </a:prstGeom>
                  <a:solidFill>
                    <a:srgbClr val="F4CCC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</p:grpSp>
          </p:grpSp>
          <p:sp>
            <p:nvSpPr>
              <p:cNvPr id="246" name="Google Shape;246;g126386994bf_0_61"/>
              <p:cNvSpPr/>
              <p:nvPr/>
            </p:nvSpPr>
            <p:spPr>
              <a:xfrm>
                <a:off x="107171" y="3407770"/>
                <a:ext cx="464100" cy="975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g126386994bf_0_61"/>
              <p:cNvSpPr/>
              <p:nvPr/>
            </p:nvSpPr>
            <p:spPr>
              <a:xfrm>
                <a:off x="11064328" y="1891000"/>
                <a:ext cx="464100" cy="975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8" name="Google Shape;248;g126386994bf_0_61"/>
          <p:cNvGrpSpPr/>
          <p:nvPr/>
        </p:nvGrpSpPr>
        <p:grpSpPr>
          <a:xfrm>
            <a:off x="1600625" y="3168100"/>
            <a:ext cx="3733425" cy="3618900"/>
            <a:chOff x="1600625" y="3168100"/>
            <a:chExt cx="3733425" cy="3618900"/>
          </a:xfrm>
        </p:grpSpPr>
        <p:grpSp>
          <p:nvGrpSpPr>
            <p:cNvPr id="249" name="Google Shape;249;g126386994bf_0_61"/>
            <p:cNvGrpSpPr/>
            <p:nvPr/>
          </p:nvGrpSpPr>
          <p:grpSpPr>
            <a:xfrm>
              <a:off x="2306363" y="3168100"/>
              <a:ext cx="3027687" cy="3618900"/>
              <a:chOff x="2306363" y="3168100"/>
              <a:chExt cx="3027687" cy="3618900"/>
            </a:xfrm>
          </p:grpSpPr>
          <p:sp>
            <p:nvSpPr>
              <p:cNvPr id="250" name="Google Shape;250;g126386994bf_0_61"/>
              <p:cNvSpPr/>
              <p:nvPr/>
            </p:nvSpPr>
            <p:spPr>
              <a:xfrm>
                <a:off x="2587850" y="3168100"/>
                <a:ext cx="2746200" cy="3618900"/>
              </a:xfrm>
              <a:prstGeom prst="rect">
                <a:avLst/>
              </a:prstGeom>
              <a:solidFill>
                <a:srgbClr val="D0E0E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00025" rotWithShape="0" algn="bl">
                  <a:srgbClr val="000000"/>
                </a:outerShdw>
              </a:effectLst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u="sng"/>
                  <a:t>SwarmNet Model</a:t>
                </a:r>
                <a:endParaRPr b="1" u="sng"/>
              </a:p>
            </p:txBody>
          </p:sp>
          <p:grpSp>
            <p:nvGrpSpPr>
              <p:cNvPr id="251" name="Google Shape;251;g126386994bf_0_61"/>
              <p:cNvGrpSpPr/>
              <p:nvPr/>
            </p:nvGrpSpPr>
            <p:grpSpPr>
              <a:xfrm>
                <a:off x="3739371" y="3494050"/>
                <a:ext cx="1443395" cy="448528"/>
                <a:chOff x="3733971" y="3778450"/>
                <a:chExt cx="1443395" cy="448528"/>
              </a:xfrm>
            </p:grpSpPr>
            <p:grpSp>
              <p:nvGrpSpPr>
                <p:cNvPr id="252" name="Google Shape;252;g126386994bf_0_61"/>
                <p:cNvGrpSpPr/>
                <p:nvPr/>
              </p:nvGrpSpPr>
              <p:grpSpPr>
                <a:xfrm>
                  <a:off x="3733971" y="3778450"/>
                  <a:ext cx="1443395" cy="448528"/>
                  <a:chOff x="4336947" y="3166307"/>
                  <a:chExt cx="928647" cy="785101"/>
                </a:xfrm>
              </p:grpSpPr>
              <p:sp>
                <p:nvSpPr>
                  <p:cNvPr id="253" name="Google Shape;253;g126386994bf_0_61"/>
                  <p:cNvSpPr/>
                  <p:nvPr/>
                </p:nvSpPr>
                <p:spPr>
                  <a:xfrm>
                    <a:off x="4336947" y="3166308"/>
                    <a:ext cx="925800" cy="7851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C9DAF8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114300" rotWithShape="0" algn="bl">
                      <a:srgbClr val="000000"/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  <p:sp>
                <p:nvSpPr>
                  <p:cNvPr id="254" name="Google Shape;254;g126386994bf_0_61"/>
                  <p:cNvSpPr/>
                  <p:nvPr/>
                </p:nvSpPr>
                <p:spPr>
                  <a:xfrm>
                    <a:off x="4907094" y="3166307"/>
                    <a:ext cx="358500" cy="785100"/>
                  </a:xfrm>
                  <a:prstGeom prst="cube">
                    <a:avLst>
                      <a:gd fmla="val 24348" name="adj"/>
                    </a:avLst>
                  </a:prstGeom>
                  <a:solidFill>
                    <a:srgbClr val="F4CCCC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</p:grpSp>
            <p:sp>
              <p:nvSpPr>
                <p:cNvPr id="255" name="Google Shape;255;g126386994bf_0_61"/>
                <p:cNvSpPr/>
                <p:nvPr/>
              </p:nvSpPr>
              <p:spPr>
                <a:xfrm>
                  <a:off x="4038535" y="3928110"/>
                  <a:ext cx="817200" cy="261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/>
                    <a:t>Input</a:t>
                  </a:r>
                  <a:endParaRPr i="1"/>
                </a:p>
              </p:txBody>
            </p:sp>
          </p:grpSp>
          <p:sp>
            <p:nvSpPr>
              <p:cNvPr id="256" name="Google Shape;256;g126386994bf_0_61"/>
              <p:cNvSpPr/>
              <p:nvPr/>
            </p:nvSpPr>
            <p:spPr>
              <a:xfrm>
                <a:off x="2713950" y="4010425"/>
                <a:ext cx="1559100" cy="279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/>
                  <a:t>1-D Convolutions</a:t>
                </a:r>
                <a:endParaRPr i="1"/>
              </a:p>
            </p:txBody>
          </p:sp>
          <p:grpSp>
            <p:nvGrpSpPr>
              <p:cNvPr id="257" name="Google Shape;257;g126386994bf_0_61"/>
              <p:cNvGrpSpPr/>
              <p:nvPr/>
            </p:nvGrpSpPr>
            <p:grpSpPr>
              <a:xfrm>
                <a:off x="3739371" y="6272633"/>
                <a:ext cx="1443395" cy="448528"/>
                <a:chOff x="3733971" y="3778450"/>
                <a:chExt cx="1443395" cy="448528"/>
              </a:xfrm>
            </p:grpSpPr>
            <p:grpSp>
              <p:nvGrpSpPr>
                <p:cNvPr id="258" name="Google Shape;258;g126386994bf_0_61"/>
                <p:cNvGrpSpPr/>
                <p:nvPr/>
              </p:nvGrpSpPr>
              <p:grpSpPr>
                <a:xfrm>
                  <a:off x="3733971" y="3778450"/>
                  <a:ext cx="1443395" cy="448528"/>
                  <a:chOff x="4336947" y="3166307"/>
                  <a:chExt cx="928647" cy="785101"/>
                </a:xfrm>
              </p:grpSpPr>
              <p:sp>
                <p:nvSpPr>
                  <p:cNvPr id="259" name="Google Shape;259;g126386994bf_0_61"/>
                  <p:cNvSpPr/>
                  <p:nvPr/>
                </p:nvSpPr>
                <p:spPr>
                  <a:xfrm>
                    <a:off x="4336947" y="3166308"/>
                    <a:ext cx="925800" cy="785100"/>
                  </a:xfrm>
                  <a:prstGeom prst="cube">
                    <a:avLst>
                      <a:gd fmla="val 25000" name="adj"/>
                    </a:avLst>
                  </a:prstGeom>
                  <a:solidFill>
                    <a:srgbClr val="A2C4C9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114300" rotWithShape="0" algn="bl">
                      <a:srgbClr val="000000"/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  <p:sp>
                <p:nvSpPr>
                  <p:cNvPr id="260" name="Google Shape;260;g126386994bf_0_61"/>
                  <p:cNvSpPr/>
                  <p:nvPr/>
                </p:nvSpPr>
                <p:spPr>
                  <a:xfrm>
                    <a:off x="4907094" y="3166307"/>
                    <a:ext cx="358500" cy="785100"/>
                  </a:xfrm>
                  <a:prstGeom prst="cube">
                    <a:avLst>
                      <a:gd fmla="val 24348" name="adj"/>
                    </a:avLst>
                  </a:prstGeom>
                  <a:solidFill>
                    <a:srgbClr val="FCE5CD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0"/>
                  </a:p>
                </p:txBody>
              </p:sp>
            </p:grpSp>
            <p:sp>
              <p:nvSpPr>
                <p:cNvPr id="261" name="Google Shape;261;g126386994bf_0_61"/>
                <p:cNvSpPr/>
                <p:nvPr/>
              </p:nvSpPr>
              <p:spPr>
                <a:xfrm>
                  <a:off x="4038535" y="3928110"/>
                  <a:ext cx="817200" cy="261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1" lang="en-US"/>
                    <a:t>Output</a:t>
                  </a:r>
                  <a:endParaRPr i="1"/>
                </a:p>
              </p:txBody>
            </p:sp>
          </p:grpSp>
          <p:pic>
            <p:nvPicPr>
              <p:cNvPr id="262" name="Google Shape;262;g126386994bf_0_61"/>
              <p:cNvPicPr preferRelativeResize="0"/>
              <p:nvPr/>
            </p:nvPicPr>
            <p:blipFill rotWithShape="1">
              <a:blip r:embed="rId11">
                <a:alphaModFix/>
              </a:blip>
              <a:srcRect b="10082" l="4998" r="4609" t="2627"/>
              <a:stretch/>
            </p:blipFill>
            <p:spPr>
              <a:xfrm>
                <a:off x="2306370" y="3908207"/>
                <a:ext cx="464100" cy="48404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3" name="Google Shape;263;g126386994bf_0_61"/>
              <p:cNvSpPr/>
              <p:nvPr/>
            </p:nvSpPr>
            <p:spPr>
              <a:xfrm>
                <a:off x="2714275" y="4611048"/>
                <a:ext cx="1692600" cy="279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/>
                  <a:t>Graph Convolution</a:t>
                </a:r>
                <a:endParaRPr i="1"/>
              </a:p>
            </p:txBody>
          </p:sp>
          <p:pic>
            <p:nvPicPr>
              <p:cNvPr id="264" name="Google Shape;264;g126386994bf_0_61"/>
              <p:cNvPicPr preferRelativeResize="0"/>
              <p:nvPr/>
            </p:nvPicPr>
            <p:blipFill rotWithShape="1">
              <a:blip r:embed="rId12">
                <a:alphaModFix/>
              </a:blip>
              <a:srcRect b="7278" l="8019" r="7834" t="8191"/>
              <a:stretch/>
            </p:blipFill>
            <p:spPr>
              <a:xfrm>
                <a:off x="2306730" y="4520073"/>
                <a:ext cx="464100" cy="461539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5" name="Google Shape;265;g126386994bf_0_61"/>
              <p:cNvSpPr/>
              <p:nvPr/>
            </p:nvSpPr>
            <p:spPr>
              <a:xfrm>
                <a:off x="2713925" y="6072950"/>
                <a:ext cx="1295400" cy="279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>
                  <a:srgbClr val="000000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/>
                  <a:t>MLP Decoder</a:t>
                </a:r>
                <a:endParaRPr i="1"/>
              </a:p>
            </p:txBody>
          </p:sp>
          <p:pic>
            <p:nvPicPr>
              <p:cNvPr id="266" name="Google Shape;266;g126386994bf_0_61"/>
              <p:cNvPicPr preferRelativeResize="0"/>
              <p:nvPr/>
            </p:nvPicPr>
            <p:blipFill rotWithShape="1">
              <a:blip r:embed="rId13">
                <a:alphaModFix/>
              </a:blip>
              <a:srcRect b="10082" l="4998" r="4609" t="2627"/>
              <a:stretch/>
            </p:blipFill>
            <p:spPr>
              <a:xfrm>
                <a:off x="2306363" y="5970708"/>
                <a:ext cx="464100" cy="48404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7" name="Google Shape;267;g126386994bf_0_61"/>
              <p:cNvSpPr/>
              <p:nvPr/>
            </p:nvSpPr>
            <p:spPr>
              <a:xfrm>
                <a:off x="3741525" y="4346054"/>
                <a:ext cx="1439100" cy="180300"/>
              </a:xfrm>
              <a:prstGeom prst="cube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800"/>
                  <a:t>Condensed States</a:t>
                </a:r>
                <a:endParaRPr i="1" sz="800"/>
              </a:p>
            </p:txBody>
          </p:sp>
          <p:sp>
            <p:nvSpPr>
              <p:cNvPr id="268" name="Google Shape;268;g126386994bf_0_61"/>
              <p:cNvSpPr/>
              <p:nvPr/>
            </p:nvSpPr>
            <p:spPr>
              <a:xfrm rot="5400000">
                <a:off x="4303050" y="4085825"/>
                <a:ext cx="392100" cy="105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g126386994bf_0_61"/>
              <p:cNvSpPr/>
              <p:nvPr/>
            </p:nvSpPr>
            <p:spPr>
              <a:xfrm>
                <a:off x="4603800" y="5501592"/>
                <a:ext cx="590700" cy="352800"/>
              </a:xfrm>
              <a:prstGeom prst="cube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800"/>
                  <a:t>Conv.</a:t>
                </a:r>
                <a:endParaRPr i="1" sz="800"/>
              </a:p>
            </p:txBody>
          </p:sp>
          <p:sp>
            <p:nvSpPr>
              <p:cNvPr id="270" name="Google Shape;270;g126386994bf_0_61"/>
              <p:cNvSpPr/>
              <p:nvPr/>
            </p:nvSpPr>
            <p:spPr>
              <a:xfrm>
                <a:off x="3841211" y="4964700"/>
                <a:ext cx="1344000" cy="204300"/>
              </a:xfrm>
              <a:prstGeom prst="cube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800"/>
                  <a:t>Vertex Representation…</a:t>
                </a:r>
                <a:endParaRPr i="1" sz="800"/>
              </a:p>
            </p:txBody>
          </p:sp>
          <p:sp>
            <p:nvSpPr>
              <p:cNvPr id="271" name="Google Shape;271;g126386994bf_0_61"/>
              <p:cNvSpPr/>
              <p:nvPr/>
            </p:nvSpPr>
            <p:spPr>
              <a:xfrm>
                <a:off x="4365067" y="5198346"/>
                <a:ext cx="825900" cy="279600"/>
              </a:xfrm>
              <a:prstGeom prst="cube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800"/>
                  <a:t>Edge Prop</a:t>
                </a:r>
                <a:r>
                  <a:rPr i="1" lang="en-US" sz="800"/>
                  <a:t>...</a:t>
                </a:r>
                <a:endParaRPr i="1" sz="800"/>
              </a:p>
            </p:txBody>
          </p:sp>
          <p:sp>
            <p:nvSpPr>
              <p:cNvPr id="272" name="Google Shape;272;g126386994bf_0_61"/>
              <p:cNvSpPr/>
              <p:nvPr/>
            </p:nvSpPr>
            <p:spPr>
              <a:xfrm rot="5400000">
                <a:off x="4285525" y="4695525"/>
                <a:ext cx="432300" cy="105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g126386994bf_0_61"/>
              <p:cNvSpPr/>
              <p:nvPr/>
            </p:nvSpPr>
            <p:spPr>
              <a:xfrm rot="5400000">
                <a:off x="4760493" y="5349564"/>
                <a:ext cx="624000" cy="105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4" name="Google Shape;274;g126386994bf_0_61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2765009" y="4926796"/>
                <a:ext cx="1379101" cy="110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75" name="Google Shape;275;g126386994bf_0_61"/>
              <p:cNvSpPr/>
              <p:nvPr/>
            </p:nvSpPr>
            <p:spPr>
              <a:xfrm rot="5400000">
                <a:off x="4459650" y="6011673"/>
                <a:ext cx="411900" cy="105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1430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6" name="Google Shape;276;g126386994bf_0_61"/>
            <p:cNvSpPr/>
            <p:nvPr/>
          </p:nvSpPr>
          <p:spPr>
            <a:xfrm>
              <a:off x="1600625" y="3556950"/>
              <a:ext cx="2061600" cy="309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g126386994bf_0_61"/>
          <p:cNvSpPr/>
          <p:nvPr/>
        </p:nvSpPr>
        <p:spPr>
          <a:xfrm>
            <a:off x="7028875" y="3586057"/>
            <a:ext cx="2493600" cy="975600"/>
          </a:xfrm>
          <a:prstGeom prst="parallelogram">
            <a:avLst>
              <a:gd fmla="val 687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78" name="Google Shape;278;g126386994bf_0_61"/>
          <p:cNvSpPr/>
          <p:nvPr/>
        </p:nvSpPr>
        <p:spPr>
          <a:xfrm flipH="1" rot="10800000">
            <a:off x="6175700" y="4350586"/>
            <a:ext cx="1023000" cy="164700"/>
          </a:xfrm>
          <a:prstGeom prst="bentArrow">
            <a:avLst>
              <a:gd fmla="val 57536" name="adj1"/>
              <a:gd fmla="val 28768" name="adj2"/>
              <a:gd fmla="val 29075" name="adj3"/>
              <a:gd fmla="val 14740" name="adj4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26386994bf_0_61"/>
          <p:cNvSpPr/>
          <p:nvPr/>
        </p:nvSpPr>
        <p:spPr>
          <a:xfrm>
            <a:off x="7198700" y="4310132"/>
            <a:ext cx="952200" cy="180300"/>
          </a:xfrm>
          <a:prstGeom prst="cube">
            <a:avLst>
              <a:gd fmla="val 25000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80" name="Google Shape;280;g126386994bf_0_61"/>
          <p:cNvPicPr preferRelativeResize="0"/>
          <p:nvPr/>
        </p:nvPicPr>
        <p:blipFill rotWithShape="1">
          <a:blip r:embed="rId15">
            <a:alphaModFix/>
          </a:blip>
          <a:srcRect b="60387" l="30264" r="49269" t="23552"/>
          <a:stretch/>
        </p:blipFill>
        <p:spPr>
          <a:xfrm>
            <a:off x="8280360" y="3947282"/>
            <a:ext cx="1169651" cy="51706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26386994bf_0_61"/>
          <p:cNvSpPr txBox="1"/>
          <p:nvPr/>
        </p:nvSpPr>
        <p:spPr>
          <a:xfrm>
            <a:off x="6744925" y="354709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Move Fish</a:t>
            </a:r>
            <a:endParaRPr/>
          </a:p>
        </p:txBody>
      </p:sp>
      <p:sp>
        <p:nvSpPr>
          <p:cNvPr id="282" name="Google Shape;282;g126386994bf_0_61"/>
          <p:cNvSpPr txBox="1"/>
          <p:nvPr/>
        </p:nvSpPr>
        <p:spPr>
          <a:xfrm>
            <a:off x="7153959" y="3793610"/>
            <a:ext cx="1099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300">
                <a:latin typeface="Open Sans"/>
                <a:ea typeface="Open Sans"/>
                <a:cs typeface="Open Sans"/>
                <a:sym typeface="Open Sans"/>
              </a:rPr>
              <a:t>Next Agent</a:t>
            </a:r>
            <a:endParaRPr i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300">
                <a:latin typeface="Open Sans"/>
                <a:ea typeface="Open Sans"/>
                <a:cs typeface="Open Sans"/>
                <a:sym typeface="Open Sans"/>
              </a:rPr>
              <a:t>Timestep</a:t>
            </a:r>
            <a:endParaRPr i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g126386994bf_0_61"/>
          <p:cNvSpPr/>
          <p:nvPr/>
        </p:nvSpPr>
        <p:spPr>
          <a:xfrm>
            <a:off x="8107713" y="4154730"/>
            <a:ext cx="1707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26386994bf_0_61"/>
          <p:cNvSpPr/>
          <p:nvPr/>
        </p:nvSpPr>
        <p:spPr>
          <a:xfrm>
            <a:off x="7001800" y="4615876"/>
            <a:ext cx="2493600" cy="875700"/>
          </a:xfrm>
          <a:prstGeom prst="parallelogram">
            <a:avLst>
              <a:gd fmla="val 687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85" name="Google Shape;285;g126386994bf_0_61"/>
          <p:cNvSpPr txBox="1"/>
          <p:nvPr/>
        </p:nvSpPr>
        <p:spPr>
          <a:xfrm>
            <a:off x="6744925" y="457301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Record Movements</a:t>
            </a:r>
            <a:endParaRPr/>
          </a:p>
        </p:txBody>
      </p:sp>
      <p:sp>
        <p:nvSpPr>
          <p:cNvPr id="286" name="Google Shape;286;g126386994bf_0_61"/>
          <p:cNvSpPr/>
          <p:nvPr/>
        </p:nvSpPr>
        <p:spPr>
          <a:xfrm rot="5400000">
            <a:off x="9013350" y="4613153"/>
            <a:ext cx="4323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26386994bf_0_61"/>
          <p:cNvSpPr/>
          <p:nvPr/>
        </p:nvSpPr>
        <p:spPr>
          <a:xfrm>
            <a:off x="8425150" y="4977353"/>
            <a:ext cx="952200" cy="1803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8" name="Google Shape;288;g126386994bf_0_61"/>
          <p:cNvSpPr/>
          <p:nvPr/>
        </p:nvSpPr>
        <p:spPr>
          <a:xfrm>
            <a:off x="8667751" y="5242223"/>
            <a:ext cx="516900" cy="180300"/>
          </a:xfrm>
          <a:prstGeom prst="cube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9" name="Google Shape;289;g126386994bf_0_61"/>
          <p:cNvSpPr/>
          <p:nvPr/>
        </p:nvSpPr>
        <p:spPr>
          <a:xfrm>
            <a:off x="7090125" y="5085832"/>
            <a:ext cx="1136100" cy="1803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0" name="Google Shape;290;g126386994bf_0_61"/>
          <p:cNvSpPr/>
          <p:nvPr/>
        </p:nvSpPr>
        <p:spPr>
          <a:xfrm>
            <a:off x="7712438" y="5082713"/>
            <a:ext cx="516900" cy="180300"/>
          </a:xfrm>
          <a:prstGeom prst="cube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1" name="Google Shape;291;g126386994bf_0_61"/>
          <p:cNvSpPr txBox="1"/>
          <p:nvPr/>
        </p:nvSpPr>
        <p:spPr>
          <a:xfrm>
            <a:off x="6960720" y="4769175"/>
            <a:ext cx="97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Open Sans"/>
                <a:ea typeface="Open Sans"/>
                <a:cs typeface="Open Sans"/>
                <a:sym typeface="Open Sans"/>
              </a:rPr>
              <a:t>Agents</a:t>
            </a:r>
            <a:endParaRPr i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g126386994bf_0_61"/>
          <p:cNvSpPr txBox="1"/>
          <p:nvPr/>
        </p:nvSpPr>
        <p:spPr>
          <a:xfrm>
            <a:off x="7494915" y="5192756"/>
            <a:ext cx="97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Open Sans"/>
                <a:ea typeface="Open Sans"/>
                <a:cs typeface="Open Sans"/>
                <a:sym typeface="Open Sans"/>
              </a:rPr>
              <a:t>Obstacles</a:t>
            </a:r>
            <a:endParaRPr i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g126386994bf_0_61"/>
          <p:cNvSpPr/>
          <p:nvPr/>
        </p:nvSpPr>
        <p:spPr>
          <a:xfrm flipH="1" rot="5400000">
            <a:off x="8135625" y="4664882"/>
            <a:ext cx="2770500" cy="726600"/>
          </a:xfrm>
          <a:prstGeom prst="uturnArrow">
            <a:avLst>
              <a:gd fmla="val 18538" name="adj1"/>
              <a:gd fmla="val 25000" name="adj2"/>
              <a:gd fmla="val 25000" name="adj3"/>
              <a:gd fmla="val 43750" name="adj4"/>
              <a:gd fmla="val 65361" name="adj5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26386994bf_0_61"/>
          <p:cNvSpPr txBox="1"/>
          <p:nvPr/>
        </p:nvSpPr>
        <p:spPr>
          <a:xfrm>
            <a:off x="9064037" y="6322895"/>
            <a:ext cx="97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Open Sans"/>
                <a:ea typeface="Open Sans"/>
                <a:cs typeface="Open Sans"/>
                <a:sym typeface="Open Sans"/>
              </a:rPr>
              <a:t>No</a:t>
            </a:r>
            <a:endParaRPr i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g126386994bf_0_61"/>
          <p:cNvSpPr/>
          <p:nvPr/>
        </p:nvSpPr>
        <p:spPr>
          <a:xfrm>
            <a:off x="6999825" y="5556182"/>
            <a:ext cx="2493600" cy="420300"/>
          </a:xfrm>
          <a:prstGeom prst="parallelogram">
            <a:avLst>
              <a:gd fmla="val 14701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96" name="Google Shape;296;g126386994bf_0_61"/>
          <p:cNvSpPr/>
          <p:nvPr/>
        </p:nvSpPr>
        <p:spPr>
          <a:xfrm rot="5400000">
            <a:off x="8184125" y="5928823"/>
            <a:ext cx="1173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26386994bf_0_61"/>
          <p:cNvSpPr/>
          <p:nvPr/>
        </p:nvSpPr>
        <p:spPr>
          <a:xfrm rot="5400000">
            <a:off x="8184113" y="5480723"/>
            <a:ext cx="117300" cy="1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26386994bf_0_61"/>
          <p:cNvSpPr txBox="1"/>
          <p:nvPr/>
        </p:nvSpPr>
        <p:spPr>
          <a:xfrm>
            <a:off x="7079050" y="5568157"/>
            <a:ext cx="22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Show Path</a:t>
            </a:r>
            <a:endParaRPr/>
          </a:p>
        </p:txBody>
      </p:sp>
      <p:pic>
        <p:nvPicPr>
          <p:cNvPr id="299" name="Google Shape;299;g126386994bf_0_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1345183">
            <a:off x="8858699" y="5467057"/>
            <a:ext cx="532065" cy="532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26386994bf_0_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9266306">
            <a:off x="7116720" y="5515995"/>
            <a:ext cx="544545" cy="54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26386994bf_0_6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17477" y="4562684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26386994bf_0_6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58601" y="3589111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26386994bf_0_6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746760" y="3596375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26386994bf_0_61"/>
          <p:cNvPicPr preferRelativeResize="0"/>
          <p:nvPr/>
        </p:nvPicPr>
        <p:blipFill rotWithShape="1">
          <a:blip r:embed="rId19">
            <a:alphaModFix/>
          </a:blip>
          <a:srcRect b="1512" l="30371" r="16650" t="1512"/>
          <a:stretch/>
        </p:blipFill>
        <p:spPr>
          <a:xfrm>
            <a:off x="9077691" y="3413633"/>
            <a:ext cx="3027675" cy="31128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>
              <a:srgbClr val="000000"/>
            </a:outerShdw>
          </a:effectLst>
        </p:spPr>
      </p:pic>
      <p:grpSp>
        <p:nvGrpSpPr>
          <p:cNvPr id="305" name="Google Shape;305;g126386994bf_0_61"/>
          <p:cNvGrpSpPr/>
          <p:nvPr/>
        </p:nvGrpSpPr>
        <p:grpSpPr>
          <a:xfrm>
            <a:off x="698975" y="3539835"/>
            <a:ext cx="2963325" cy="3161665"/>
            <a:chOff x="698975" y="3539835"/>
            <a:chExt cx="2963325" cy="3161665"/>
          </a:xfrm>
        </p:grpSpPr>
        <p:sp>
          <p:nvSpPr>
            <p:cNvPr id="306" name="Google Shape;306;g126386994bf_0_61"/>
            <p:cNvSpPr/>
            <p:nvPr/>
          </p:nvSpPr>
          <p:spPr>
            <a:xfrm flipH="1" rot="10800000">
              <a:off x="698975" y="4561175"/>
              <a:ext cx="442800" cy="732000"/>
            </a:xfrm>
            <a:prstGeom prst="bentArrow">
              <a:avLst>
                <a:gd fmla="val 20325" name="adj1"/>
                <a:gd fmla="val 28768" name="adj2"/>
                <a:gd fmla="val 29075" name="adj3"/>
                <a:gd fmla="val 14740" name="adj4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7" name="Google Shape;307;g126386994bf_0_61"/>
            <p:cNvPicPr preferRelativeResize="0"/>
            <p:nvPr/>
          </p:nvPicPr>
          <p:blipFill rotWithShape="1">
            <a:blip r:embed="rId20">
              <a:alphaModFix/>
            </a:blip>
            <a:srcRect b="15657" l="15376" r="11120" t="12877"/>
            <a:stretch/>
          </p:blipFill>
          <p:spPr>
            <a:xfrm>
              <a:off x="1157725" y="4865975"/>
              <a:ext cx="1039800" cy="11060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rgbClr val="000000"/>
              </a:outerShdw>
            </a:effectLst>
          </p:spPr>
        </p:pic>
        <p:sp>
          <p:nvSpPr>
            <p:cNvPr id="308" name="Google Shape;308;g126386994bf_0_61"/>
            <p:cNvSpPr/>
            <p:nvPr/>
          </p:nvSpPr>
          <p:spPr>
            <a:xfrm>
              <a:off x="1157725" y="4093275"/>
              <a:ext cx="1039800" cy="7665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Mean Square</a:t>
              </a:r>
              <a:endParaRPr b="1" sz="16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Error</a:t>
              </a:r>
              <a:endParaRPr b="1" sz="1600"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g126386994bf_0_61"/>
            <p:cNvSpPr/>
            <p:nvPr/>
          </p:nvSpPr>
          <p:spPr>
            <a:xfrm rot="-5400000">
              <a:off x="2082350" y="5121550"/>
              <a:ext cx="727800" cy="2432100"/>
            </a:xfrm>
            <a:prstGeom prst="bentArrow">
              <a:avLst>
                <a:gd fmla="val 20325" name="adj1"/>
                <a:gd fmla="val 28768" name="adj2"/>
                <a:gd fmla="val 29075" name="adj3"/>
                <a:gd fmla="val 14740" name="adj4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126386994bf_0_61"/>
            <p:cNvSpPr/>
            <p:nvPr/>
          </p:nvSpPr>
          <p:spPr>
            <a:xfrm>
              <a:off x="1784300" y="3539835"/>
              <a:ext cx="1878000" cy="571800"/>
            </a:xfrm>
            <a:prstGeom prst="bentArrow">
              <a:avLst>
                <a:gd fmla="val 28161" name="adj1"/>
                <a:gd fmla="val 28768" name="adj2"/>
                <a:gd fmla="val 29075" name="adj3"/>
                <a:gd fmla="val 14740" name="adj4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g126386994bf_0_61"/>
          <p:cNvSpPr/>
          <p:nvPr/>
        </p:nvSpPr>
        <p:spPr>
          <a:xfrm rot="-5400000">
            <a:off x="6124475" y="5169375"/>
            <a:ext cx="1064100" cy="1925100"/>
          </a:xfrm>
          <a:prstGeom prst="bentArrow">
            <a:avLst>
              <a:gd fmla="val 11187" name="adj1"/>
              <a:gd fmla="val 14755" name="adj2"/>
              <a:gd fmla="val 29075" name="adj3"/>
              <a:gd fmla="val 14740" name="adj4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26386994bf_0_61"/>
          <p:cNvSpPr/>
          <p:nvPr/>
        </p:nvSpPr>
        <p:spPr>
          <a:xfrm rot="-7101121">
            <a:off x="4533406" y="4470398"/>
            <a:ext cx="1794110" cy="30886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26386994bf_0_61"/>
          <p:cNvSpPr/>
          <p:nvPr/>
        </p:nvSpPr>
        <p:spPr>
          <a:xfrm rot="-4182432">
            <a:off x="4372733" y="5264496"/>
            <a:ext cx="2223934" cy="3089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26386994bf_0_61"/>
          <p:cNvSpPr/>
          <p:nvPr/>
        </p:nvSpPr>
        <p:spPr>
          <a:xfrm flipH="1" rot="-5400000">
            <a:off x="6829625" y="5088878"/>
            <a:ext cx="239700" cy="258900"/>
          </a:xfrm>
          <a:prstGeom prst="bentArrow">
            <a:avLst>
              <a:gd fmla="val 42882" name="adj1"/>
              <a:gd fmla="val 28791" name="adj2"/>
              <a:gd fmla="val 29075" name="adj3"/>
              <a:gd fmla="val 14740" name="adj4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g126386994bf_0_61"/>
          <p:cNvGrpSpPr/>
          <p:nvPr/>
        </p:nvGrpSpPr>
        <p:grpSpPr>
          <a:xfrm>
            <a:off x="2049704" y="4177625"/>
            <a:ext cx="371425" cy="1925508"/>
            <a:chOff x="2049704" y="4177625"/>
            <a:chExt cx="371425" cy="1925508"/>
          </a:xfrm>
        </p:grpSpPr>
        <p:sp>
          <p:nvSpPr>
            <p:cNvPr id="316" name="Google Shape;316;g126386994bf_0_61"/>
            <p:cNvSpPr/>
            <p:nvPr/>
          </p:nvSpPr>
          <p:spPr>
            <a:xfrm rot="-1792801">
              <a:off x="2055876" y="4249230"/>
              <a:ext cx="315545" cy="10549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g126386994bf_0_61"/>
            <p:cNvSpPr/>
            <p:nvPr/>
          </p:nvSpPr>
          <p:spPr>
            <a:xfrm rot="1706456">
              <a:off x="2055860" y="4613201"/>
              <a:ext cx="315589" cy="10551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126386994bf_0_61"/>
            <p:cNvSpPr/>
            <p:nvPr/>
          </p:nvSpPr>
          <p:spPr>
            <a:xfrm rot="1706456">
              <a:off x="2099385" y="5928876"/>
              <a:ext cx="315589" cy="10551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1430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g126386994bf_0_61"/>
          <p:cNvSpPr/>
          <p:nvPr/>
        </p:nvSpPr>
        <p:spPr>
          <a:xfrm flipH="1">
            <a:off x="5256375" y="278175"/>
            <a:ext cx="6996000" cy="5797500"/>
          </a:xfrm>
          <a:prstGeom prst="flowChartMagneticTap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26386994bf_0_61"/>
          <p:cNvSpPr txBox="1"/>
          <p:nvPr>
            <p:ph type="title"/>
          </p:nvPr>
        </p:nvSpPr>
        <p:spPr>
          <a:xfrm>
            <a:off x="7312252" y="125309"/>
            <a:ext cx="2971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</a:pPr>
            <a:r>
              <a:rPr lang="en-US"/>
              <a:t>Training</a:t>
            </a:r>
            <a:endParaRPr/>
          </a:p>
        </p:txBody>
      </p:sp>
      <p:grpSp>
        <p:nvGrpSpPr>
          <p:cNvPr id="321" name="Google Shape;321;g126386994bf_0_61"/>
          <p:cNvGrpSpPr/>
          <p:nvPr/>
        </p:nvGrpSpPr>
        <p:grpSpPr>
          <a:xfrm>
            <a:off x="5727848" y="3886730"/>
            <a:ext cx="6134233" cy="1919701"/>
            <a:chOff x="3438884" y="3587527"/>
            <a:chExt cx="6134233" cy="1919701"/>
          </a:xfrm>
        </p:grpSpPr>
        <p:sp>
          <p:nvSpPr>
            <p:cNvPr id="322" name="Google Shape;322;g126386994bf_0_61"/>
            <p:cNvSpPr/>
            <p:nvPr/>
          </p:nvSpPr>
          <p:spPr>
            <a:xfrm>
              <a:off x="3438884" y="3587527"/>
              <a:ext cx="3024900" cy="1919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4313" rotWithShape="0" algn="bl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126386994bf_0_61"/>
            <p:cNvSpPr/>
            <p:nvPr/>
          </p:nvSpPr>
          <p:spPr>
            <a:xfrm>
              <a:off x="4135131" y="4075356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g126386994bf_0_61"/>
            <p:cNvSpPr/>
            <p:nvPr/>
          </p:nvSpPr>
          <p:spPr>
            <a:xfrm>
              <a:off x="4890139" y="3803115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5" name="Google Shape;325;g126386994bf_0_61"/>
            <p:cNvSpPr/>
            <p:nvPr/>
          </p:nvSpPr>
          <p:spPr>
            <a:xfrm>
              <a:off x="4593241" y="4836210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6" name="Google Shape;326;g126386994bf_0_61"/>
            <p:cNvSpPr/>
            <p:nvPr/>
          </p:nvSpPr>
          <p:spPr>
            <a:xfrm>
              <a:off x="3777683" y="4614268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g126386994bf_0_61"/>
            <p:cNvSpPr/>
            <p:nvPr/>
          </p:nvSpPr>
          <p:spPr>
            <a:xfrm>
              <a:off x="4925693" y="4377632"/>
              <a:ext cx="468000" cy="468000"/>
            </a:xfrm>
            <a:prstGeom prst="ellipse">
              <a:avLst/>
            </a:prstGeom>
            <a:solidFill>
              <a:schemeClr val="accent6"/>
            </a:solidFill>
            <a:ln cap="flat" cmpd="sng" w="12700">
              <a:solidFill>
                <a:srgbClr val="845C8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g126386994bf_0_61"/>
            <p:cNvSpPr/>
            <p:nvPr/>
          </p:nvSpPr>
          <p:spPr>
            <a:xfrm>
              <a:off x="5598238" y="4243744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g126386994bf_0_61"/>
            <p:cNvSpPr txBox="1"/>
            <p:nvPr/>
          </p:nvSpPr>
          <p:spPr>
            <a:xfrm>
              <a:off x="3674001" y="3633413"/>
              <a:ext cx="99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Open Sans"/>
                  <a:ea typeface="Open Sans"/>
                  <a:cs typeface="Open Sans"/>
                  <a:sym typeface="Open Sans"/>
                </a:rPr>
                <a:t>Dataset 1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0" name="Google Shape;330;g126386994bf_0_61"/>
            <p:cNvSpPr/>
            <p:nvPr/>
          </p:nvSpPr>
          <p:spPr>
            <a:xfrm>
              <a:off x="5579243" y="3709608"/>
              <a:ext cx="468000" cy="468000"/>
            </a:xfrm>
            <a:prstGeom prst="ellipse">
              <a:avLst/>
            </a:prstGeom>
            <a:solidFill>
              <a:schemeClr val="accent6"/>
            </a:solidFill>
            <a:ln cap="flat" cmpd="sng" w="12700">
              <a:solidFill>
                <a:srgbClr val="845C8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1" name="Google Shape;331;g126386994bf_0_61"/>
            <p:cNvSpPr/>
            <p:nvPr/>
          </p:nvSpPr>
          <p:spPr>
            <a:xfrm>
              <a:off x="6548217" y="3587528"/>
              <a:ext cx="3024900" cy="1919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14313" rotWithShape="0" algn="bl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126386994bf_0_61"/>
            <p:cNvSpPr/>
            <p:nvPr/>
          </p:nvSpPr>
          <p:spPr>
            <a:xfrm>
              <a:off x="8480917" y="3662147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g126386994bf_0_61"/>
            <p:cNvSpPr/>
            <p:nvPr/>
          </p:nvSpPr>
          <p:spPr>
            <a:xfrm>
              <a:off x="8125777" y="4226130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4" name="Google Shape;334;g126386994bf_0_61"/>
            <p:cNvSpPr/>
            <p:nvPr/>
          </p:nvSpPr>
          <p:spPr>
            <a:xfrm>
              <a:off x="6844177" y="4591811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g126386994bf_0_61"/>
            <p:cNvSpPr/>
            <p:nvPr/>
          </p:nvSpPr>
          <p:spPr>
            <a:xfrm>
              <a:off x="7586814" y="4647287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6" name="Google Shape;336;g126386994bf_0_61"/>
            <p:cNvSpPr/>
            <p:nvPr/>
          </p:nvSpPr>
          <p:spPr>
            <a:xfrm>
              <a:off x="7336494" y="4121993"/>
              <a:ext cx="468000" cy="468000"/>
            </a:xfrm>
            <a:prstGeom prst="ellipse">
              <a:avLst/>
            </a:prstGeom>
            <a:solidFill>
              <a:schemeClr val="accent6"/>
            </a:solidFill>
            <a:ln cap="flat" cmpd="sng" w="12700">
              <a:solidFill>
                <a:srgbClr val="845C8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7" name="Google Shape;337;g126386994bf_0_61"/>
            <p:cNvSpPr/>
            <p:nvPr/>
          </p:nvSpPr>
          <p:spPr>
            <a:xfrm>
              <a:off x="8719286" y="4765088"/>
              <a:ext cx="539100" cy="539100"/>
            </a:xfrm>
            <a:prstGeom prst="smileyFace">
              <a:avLst>
                <a:gd fmla="val 4653" name="adj"/>
              </a:avLst>
            </a:prstGeom>
            <a:solidFill>
              <a:schemeClr val="accent2"/>
            </a:solidFill>
            <a:ln cap="flat" cmpd="sng" w="12700">
              <a:solidFill>
                <a:srgbClr val="5D7B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8" name="Google Shape;338;g126386994bf_0_61"/>
            <p:cNvSpPr txBox="1"/>
            <p:nvPr/>
          </p:nvSpPr>
          <p:spPr>
            <a:xfrm>
              <a:off x="6783321" y="3633402"/>
              <a:ext cx="125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Open Sans"/>
                  <a:ea typeface="Open Sans"/>
                  <a:cs typeface="Open Sans"/>
                  <a:sym typeface="Open Sans"/>
                </a:rPr>
                <a:t>Dataset 2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9" name="Google Shape;339;g126386994bf_0_61"/>
            <p:cNvSpPr/>
            <p:nvPr/>
          </p:nvSpPr>
          <p:spPr>
            <a:xfrm>
              <a:off x="8161330" y="4881947"/>
              <a:ext cx="468000" cy="468000"/>
            </a:xfrm>
            <a:prstGeom prst="ellipse">
              <a:avLst/>
            </a:prstGeom>
            <a:solidFill>
              <a:schemeClr val="accent6"/>
            </a:solidFill>
            <a:ln cap="flat" cmpd="sng" w="12700">
              <a:solidFill>
                <a:srgbClr val="845C8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0" name="Google Shape;340;g126386994bf_0_61"/>
          <p:cNvSpPr txBox="1"/>
          <p:nvPr>
            <p:ph idx="1" type="body"/>
          </p:nvPr>
        </p:nvSpPr>
        <p:spPr>
          <a:xfrm>
            <a:off x="6015250" y="1451000"/>
            <a:ext cx="5393400" cy="4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~3,000 time-steps each</a:t>
            </a:r>
            <a:endParaRPr/>
          </a:p>
          <a:p>
            <a:pPr indent="-3429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50 agents</a:t>
            </a:r>
            <a:endParaRPr/>
          </a:p>
          <a:p>
            <a:pPr indent="-3429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Random spawns &amp; obstacle positions</a:t>
            </a:r>
            <a:endParaRPr/>
          </a:p>
          <a:p>
            <a:pPr indent="-342900" lvl="0" marL="4572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20, 30, and 40 step curriculum learning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Training was very slow 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Loops → Tensor operations</a:t>
            </a:r>
            <a:endParaRPr/>
          </a:p>
        </p:txBody>
      </p:sp>
      <p:sp>
        <p:nvSpPr>
          <p:cNvPr id="341" name="Google Shape;341;g126386994bf_0_61"/>
          <p:cNvSpPr txBox="1"/>
          <p:nvPr/>
        </p:nvSpPr>
        <p:spPr>
          <a:xfrm>
            <a:off x="6186954" y="1023793"/>
            <a:ext cx="522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Multiple runs of simulation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5"/>
          <p:cNvGrpSpPr/>
          <p:nvPr/>
        </p:nvGrpSpPr>
        <p:grpSpPr>
          <a:xfrm>
            <a:off x="3763006" y="661292"/>
            <a:ext cx="8225004" cy="4912419"/>
            <a:chOff x="3762875" y="1215600"/>
            <a:chExt cx="8050313" cy="4662951"/>
          </a:xfrm>
        </p:grpSpPr>
        <p:sp>
          <p:nvSpPr>
            <p:cNvPr id="347" name="Google Shape;347;p5"/>
            <p:cNvSpPr/>
            <p:nvPr/>
          </p:nvSpPr>
          <p:spPr>
            <a:xfrm>
              <a:off x="3808288" y="1215650"/>
              <a:ext cx="8004900" cy="4662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8" name="Google Shape;3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2875" y="1215600"/>
              <a:ext cx="8004899" cy="4662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5"/>
          <p:cNvSpPr txBox="1"/>
          <p:nvPr>
            <p:ph type="title"/>
          </p:nvPr>
        </p:nvSpPr>
        <p:spPr>
          <a:xfrm>
            <a:off x="456492" y="539891"/>
            <a:ext cx="3483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</a:pPr>
            <a:r>
              <a:rPr lang="en-US"/>
              <a:t>Testing - MSE Loss</a:t>
            </a:r>
            <a:endParaRPr/>
          </a:p>
        </p:txBody>
      </p:sp>
      <p:sp>
        <p:nvSpPr>
          <p:cNvPr id="350" name="Google Shape;350;p5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5"/>
          <p:cNvSpPr txBox="1"/>
          <p:nvPr>
            <p:ph idx="1" type="body"/>
          </p:nvPr>
        </p:nvSpPr>
        <p:spPr>
          <a:xfrm>
            <a:off x="337825" y="2088750"/>
            <a:ext cx="3267300" cy="3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900"/>
              <a:t>Relatively l</a:t>
            </a:r>
            <a:r>
              <a:rPr lang="en-US" sz="1900"/>
              <a:t>ow MSE up to 200 step predictions</a:t>
            </a:r>
            <a:endParaRPr sz="1900"/>
          </a:p>
          <a:p>
            <a:pPr indent="-3365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Good scaling down from number of agents in training data</a:t>
            </a:r>
            <a:endParaRPr sz="1700"/>
          </a:p>
          <a:p>
            <a:pPr indent="-3302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700"/>
              <a:t>Difficulty with more agents!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7756fcffa_0_0"/>
          <p:cNvSpPr txBox="1"/>
          <p:nvPr>
            <p:ph idx="12" type="sldNum"/>
          </p:nvPr>
        </p:nvSpPr>
        <p:spPr>
          <a:xfrm>
            <a:off x="10815546" y="5878515"/>
            <a:ext cx="952200" cy="4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g127756fcffa_0_0" title="GoodPredition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675" y="1746125"/>
            <a:ext cx="8852650" cy="4979624"/>
          </a:xfrm>
          <a:prstGeom prst="rect">
            <a:avLst/>
          </a:prstGeom>
          <a:noFill/>
          <a:ln>
            <a:noFill/>
          </a:ln>
          <a:effectLst>
            <a:outerShdw blurRad="228600" rotWithShape="0" algn="bl">
              <a:srgbClr val="000000"/>
            </a:outerShdw>
          </a:effectLst>
        </p:spPr>
      </p:pic>
      <p:sp>
        <p:nvSpPr>
          <p:cNvPr id="359" name="Google Shape;359;g127756fcffa_0_0"/>
          <p:cNvSpPr txBox="1"/>
          <p:nvPr/>
        </p:nvSpPr>
        <p:spPr>
          <a:xfrm>
            <a:off x="5274870" y="432425"/>
            <a:ext cx="48570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Agents follow each other, remain mostly cohese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Runtime is close real time (&gt;50%)</a:t>
            </a:r>
            <a:endParaRPr sz="1300"/>
          </a:p>
        </p:txBody>
      </p:sp>
      <p:sp>
        <p:nvSpPr>
          <p:cNvPr id="360" name="Google Shape;360;g127756fcffa_0_0"/>
          <p:cNvSpPr txBox="1"/>
          <p:nvPr>
            <p:ph type="title"/>
          </p:nvPr>
        </p:nvSpPr>
        <p:spPr>
          <a:xfrm>
            <a:off x="456500" y="299937"/>
            <a:ext cx="4766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</a:pPr>
            <a:r>
              <a:rPr lang="en-US"/>
              <a:t>Testing - Control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"/>
          <p:cNvSpPr txBox="1"/>
          <p:nvPr>
            <p:ph type="title"/>
          </p:nvPr>
        </p:nvSpPr>
        <p:spPr>
          <a:xfrm>
            <a:off x="486673" y="356832"/>
            <a:ext cx="9489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</a:pPr>
            <a:r>
              <a:rPr lang="en-US"/>
              <a:t>Caveat…</a:t>
            </a:r>
            <a:endParaRPr/>
          </a:p>
        </p:txBody>
      </p:sp>
      <p:sp>
        <p:nvSpPr>
          <p:cNvPr id="366" name="Google Shape;366;p6"/>
          <p:cNvSpPr txBox="1"/>
          <p:nvPr>
            <p:ph idx="1" type="body"/>
          </p:nvPr>
        </p:nvSpPr>
        <p:spPr>
          <a:xfrm>
            <a:off x="364267" y="1839675"/>
            <a:ext cx="26910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Obstacle </a:t>
            </a:r>
            <a:r>
              <a:rPr lang="en-US"/>
              <a:t>avoidance</a:t>
            </a:r>
            <a:r>
              <a:rPr lang="en-US"/>
              <a:t> is b</a:t>
            </a:r>
            <a:r>
              <a:rPr lang="en-US"/>
              <a:t>e</a:t>
            </a:r>
            <a:r>
              <a:rPr lang="en-US"/>
              <a:t>low par.</a:t>
            </a:r>
            <a:endParaRPr/>
          </a:p>
        </p:txBody>
      </p:sp>
      <p:sp>
        <p:nvSpPr>
          <p:cNvPr id="367" name="Google Shape;367;p6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6"/>
          <p:cNvPicPr preferRelativeResize="0"/>
          <p:nvPr/>
        </p:nvPicPr>
        <p:blipFill rotWithShape="1">
          <a:blip r:embed="rId3">
            <a:alphaModFix/>
          </a:blip>
          <a:srcRect b="0" l="14881" r="13433" t="0"/>
          <a:stretch/>
        </p:blipFill>
        <p:spPr>
          <a:xfrm>
            <a:off x="6925650" y="3058850"/>
            <a:ext cx="3798675" cy="3001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" name="Google Shape;369;p6"/>
          <p:cNvPicPr preferRelativeResize="0"/>
          <p:nvPr/>
        </p:nvPicPr>
        <p:blipFill rotWithShape="1">
          <a:blip r:embed="rId4">
            <a:alphaModFix/>
          </a:blip>
          <a:srcRect b="4345" l="22143" r="6172" t="4354"/>
          <a:stretch/>
        </p:blipFill>
        <p:spPr>
          <a:xfrm>
            <a:off x="6925648" y="356829"/>
            <a:ext cx="3798675" cy="270201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0" name="Google Shape;370;p6"/>
          <p:cNvPicPr preferRelativeResize="0"/>
          <p:nvPr/>
        </p:nvPicPr>
        <p:blipFill rotWithShape="1">
          <a:blip r:embed="rId5">
            <a:alphaModFix/>
          </a:blip>
          <a:srcRect b="0" l="7161" r="21154" t="0"/>
          <a:stretch/>
        </p:blipFill>
        <p:spPr>
          <a:xfrm>
            <a:off x="3126975" y="3058850"/>
            <a:ext cx="3798675" cy="3001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6"/>
          <p:cNvPicPr preferRelativeResize="0"/>
          <p:nvPr/>
        </p:nvPicPr>
        <p:blipFill rotWithShape="1">
          <a:blip r:embed="rId6">
            <a:alphaModFix/>
          </a:blip>
          <a:srcRect b="8700" l="12715" r="15604" t="0"/>
          <a:stretch/>
        </p:blipFill>
        <p:spPr>
          <a:xfrm>
            <a:off x="3126973" y="356829"/>
            <a:ext cx="3798675" cy="270201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"/>
          <p:cNvSpPr txBox="1"/>
          <p:nvPr>
            <p:ph idx="1" type="body"/>
          </p:nvPr>
        </p:nvSpPr>
        <p:spPr>
          <a:xfrm>
            <a:off x="364267" y="3027200"/>
            <a:ext cx="26910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Bad generalization for terrain features</a:t>
            </a:r>
            <a:endParaRPr/>
          </a:p>
        </p:txBody>
      </p:sp>
      <p:sp>
        <p:nvSpPr>
          <p:cNvPr id="373" name="Google Shape;373;p6"/>
          <p:cNvSpPr txBox="1"/>
          <p:nvPr>
            <p:ph idx="1" type="body"/>
          </p:nvPr>
        </p:nvSpPr>
        <p:spPr>
          <a:xfrm>
            <a:off x="364275" y="4176054"/>
            <a:ext cx="26910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Specific situations can lead to chaos</a:t>
            </a:r>
            <a:endParaRPr/>
          </a:p>
        </p:txBody>
      </p:sp>
      <p:sp>
        <p:nvSpPr>
          <p:cNvPr id="374" name="Google Shape;374;p6"/>
          <p:cNvSpPr txBox="1"/>
          <p:nvPr/>
        </p:nvSpPr>
        <p:spPr>
          <a:xfrm>
            <a:off x="483455" y="53097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Error propagation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775" y="2599207"/>
            <a:ext cx="3602475" cy="23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8"/>
          <p:cNvSpPr txBox="1"/>
          <p:nvPr>
            <p:ph type="title"/>
          </p:nvPr>
        </p:nvSpPr>
        <p:spPr>
          <a:xfrm>
            <a:off x="841248" y="399582"/>
            <a:ext cx="9489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</a:pPr>
            <a:r>
              <a:rPr lang="en-US"/>
              <a:t>Concluding Remarks</a:t>
            </a:r>
            <a:endParaRPr/>
          </a:p>
        </p:txBody>
      </p:sp>
      <p:sp>
        <p:nvSpPr>
          <p:cNvPr id="381" name="Google Shape;381;p8"/>
          <p:cNvSpPr txBox="1"/>
          <p:nvPr>
            <p:ph idx="12" type="sldNum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p8"/>
          <p:cNvSpPr txBox="1"/>
          <p:nvPr/>
        </p:nvSpPr>
        <p:spPr>
          <a:xfrm>
            <a:off x="909800" y="1479850"/>
            <a:ext cx="4572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Extendable to 3D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alidation of 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 time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control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More Data and Training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Cloning more complex behaviors?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is a lot left to explore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3" name="Google Shape;383;p8"/>
          <p:cNvPicPr preferRelativeResize="0"/>
          <p:nvPr/>
        </p:nvPicPr>
        <p:blipFill rotWithShape="1">
          <a:blip r:embed="rId4">
            <a:alphaModFix/>
          </a:blip>
          <a:srcRect b="12750" l="19735" r="18260" t="15088"/>
          <a:stretch/>
        </p:blipFill>
        <p:spPr>
          <a:xfrm>
            <a:off x="7340725" y="399575"/>
            <a:ext cx="3245000" cy="25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1077">
            <a:off x="4206850" y="4032050"/>
            <a:ext cx="1712450" cy="17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675" y="1348775"/>
            <a:ext cx="2628950" cy="2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8"/>
          <p:cNvPicPr preferRelativeResize="0"/>
          <p:nvPr/>
        </p:nvPicPr>
        <p:blipFill rotWithShape="1">
          <a:blip r:embed="rId7">
            <a:alphaModFix/>
          </a:blip>
          <a:srcRect b="6261" l="29082" r="27824" t="12523"/>
          <a:stretch/>
        </p:blipFill>
        <p:spPr>
          <a:xfrm rot="4989191">
            <a:off x="7398288" y="4202038"/>
            <a:ext cx="1117475" cy="21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71585">
            <a:off x="1315151" y="4157043"/>
            <a:ext cx="1916126" cy="191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meoVTI">
  <a:themeElements>
    <a:clrScheme name="AnalogousFromLightSeedRightStep">
      <a:dk1>
        <a:srgbClr val="000000"/>
      </a:dk1>
      <a:lt1>
        <a:srgbClr val="FFFFFF"/>
      </a:lt1>
      <a:dk2>
        <a:srgbClr val="242E41"/>
      </a:dk2>
      <a:lt2>
        <a:srgbClr val="E8E2E3"/>
      </a:lt2>
      <a:accent1>
        <a:srgbClr val="80A9A3"/>
      </a:accent1>
      <a:accent2>
        <a:srgbClr val="7BA9B8"/>
      </a:accent2>
      <a:accent3>
        <a:srgbClr val="90A1C3"/>
      </a:accent3>
      <a:accent4>
        <a:srgbClr val="847FBA"/>
      </a:accent4>
      <a:accent5>
        <a:srgbClr val="AE96C6"/>
      </a:accent5>
      <a:accent6>
        <a:srgbClr val="B57FBA"/>
      </a:accent6>
      <a:hlink>
        <a:srgbClr val="AE697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meoVTI">
  <a:themeElements>
    <a:clrScheme name="AnalogousFromLightSeedRightStep">
      <a:dk1>
        <a:srgbClr val="000000"/>
      </a:dk1>
      <a:lt1>
        <a:srgbClr val="FFFFFF"/>
      </a:lt1>
      <a:dk2>
        <a:srgbClr val="242E41"/>
      </a:dk2>
      <a:lt2>
        <a:srgbClr val="E8E2E3"/>
      </a:lt2>
      <a:accent1>
        <a:srgbClr val="80A9A3"/>
      </a:accent1>
      <a:accent2>
        <a:srgbClr val="7BA9B8"/>
      </a:accent2>
      <a:accent3>
        <a:srgbClr val="90A1C3"/>
      </a:accent3>
      <a:accent4>
        <a:srgbClr val="847FBA"/>
      </a:accent4>
      <a:accent5>
        <a:srgbClr val="AE96C6"/>
      </a:accent5>
      <a:accent6>
        <a:srgbClr val="B57FBA"/>
      </a:accent6>
      <a:hlink>
        <a:srgbClr val="AE697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2022-04-28T23:23:56Z</dcterms:created>
  <dc:creator>Adam Hardy</dc:creator>
</cp:coreProperties>
</file>